
<file path=[Content_Types].xml><?xml version="1.0" encoding="utf-8"?>
<Types xmlns="http://schemas.openxmlformats.org/package/2006/content-types">
  <Default Extension="bin" ContentType="application/vnd.openxmlformats-officedocument.oleObject"/>
  <Default Extension="emf" ContentType="image/x-emf"/>
  <Default Extension="wmf" ContentType="image/x-wmf"/>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93" r:id="rId1"/>
  </p:sldMasterIdLst>
  <p:notesMasterIdLst>
    <p:notesMasterId r:id="rId20"/>
  </p:notesMasterIdLst>
  <p:sldIdLst>
    <p:sldId id="888" r:id="rId2"/>
    <p:sldId id="870" r:id="rId3"/>
    <p:sldId id="873" r:id="rId4"/>
    <p:sldId id="874" r:id="rId5"/>
    <p:sldId id="875" r:id="rId6"/>
    <p:sldId id="876" r:id="rId7"/>
    <p:sldId id="877" r:id="rId8"/>
    <p:sldId id="878" r:id="rId9"/>
    <p:sldId id="885" r:id="rId10"/>
    <p:sldId id="879" r:id="rId11"/>
    <p:sldId id="880" r:id="rId12"/>
    <p:sldId id="881" r:id="rId13"/>
    <p:sldId id="882" r:id="rId14"/>
    <p:sldId id="883" r:id="rId15"/>
    <p:sldId id="886" r:id="rId16"/>
    <p:sldId id="887" r:id="rId17"/>
    <p:sldId id="884" r:id="rId18"/>
    <p:sldId id="871" r:id="rId19"/>
  </p:sldIdLst>
  <p:sldSz cx="9906000" cy="6858000" type="A4"/>
  <p:notesSz cx="7099300" cy="10234613"/>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pos="3840" userDrawn="1">
          <p15:clr>
            <a:srgbClr val="A4A3A4"/>
          </p15:clr>
        </p15:guide>
        <p15:guide id="3" orient="horz" pos="3906" userDrawn="1">
          <p15:clr>
            <a:srgbClr val="A4A3A4"/>
          </p15:clr>
        </p15:guide>
        <p15:guide id="4" orient="horz" pos="1888" userDrawn="1">
          <p15:clr>
            <a:srgbClr val="A4A3A4"/>
          </p15:clr>
        </p15:guide>
        <p15:guide id="5" pos="3908" userDrawn="1">
          <p15:clr>
            <a:srgbClr val="A4A3A4"/>
          </p15:clr>
        </p15:guide>
        <p15:guide id="6" orient="horz" pos="1388">
          <p15:clr>
            <a:srgbClr val="A4A3A4"/>
          </p15:clr>
        </p15:guide>
        <p15:guide id="7" pos="3120">
          <p15:clr>
            <a:srgbClr val="A4A3A4"/>
          </p15:clr>
        </p15:guide>
        <p15:guide id="8" pos="3175">
          <p15:clr>
            <a:srgbClr val="A4A3A4"/>
          </p15:clr>
        </p15:guide>
        <p15:guide id="9" pos="501">
          <p15:clr>
            <a:srgbClr val="A4A3A4"/>
          </p15:clr>
        </p15:guide>
        <p15:guide id="10" pos="599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3F4C6C"/>
    <a:srgbClr val="6C97AE"/>
    <a:srgbClr val="8B5261"/>
    <a:srgbClr val="B7AD47"/>
    <a:srgbClr val="EB8667"/>
    <a:srgbClr val="BDBEBE"/>
    <a:srgbClr val="97BE0D"/>
    <a:srgbClr val="0FBE0D"/>
    <a:srgbClr val="009AB1"/>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E25E649-3F16-4E02-A733-19D2CDBF48F0}" styleName="Mittlere Formatvorlage 3 - Akzent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 styleId="{8EC20E35-A176-4012-BC5E-935CFFF8708E}" styleName="Mittlere Formatvorlage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 styleId="{073A0DAA-6AF3-43AB-8588-CEC1D06C72B9}" styleName="Mittlere Formatvorlag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7350" autoAdjust="0"/>
    <p:restoredTop sz="95377" autoAdjust="0"/>
  </p:normalViewPr>
  <p:slideViewPr>
    <p:cSldViewPr snapToGrid="0">
      <p:cViewPr varScale="1">
        <p:scale>
          <a:sx n="126" d="100"/>
          <a:sy n="126" d="100"/>
        </p:scale>
        <p:origin x="798" y="132"/>
      </p:cViewPr>
      <p:guideLst>
        <p:guide pos="3840"/>
        <p:guide orient="horz" pos="3906"/>
        <p:guide orient="horz" pos="1888"/>
        <p:guide pos="3908"/>
        <p:guide orient="horz" pos="1388"/>
        <p:guide pos="3120"/>
        <p:guide pos="3175"/>
        <p:guide pos="501"/>
        <p:guide pos="5991"/>
      </p:guideLst>
    </p:cSldViewPr>
  </p:slideViewPr>
  <p:outlineViewPr>
    <p:cViewPr>
      <p:scale>
        <a:sx n="75" d="100"/>
        <a:sy n="75" d="100"/>
      </p:scale>
      <p:origin x="0" y="-595"/>
    </p:cViewPr>
  </p:outlineViewPr>
  <p:notesTextViewPr>
    <p:cViewPr>
      <p:scale>
        <a:sx n="1" d="1"/>
        <a:sy n="1" d="1"/>
      </p:scale>
      <p:origin x="0" y="0"/>
    </p:cViewPr>
  </p:notesTextViewPr>
  <p:sorterViewPr>
    <p:cViewPr>
      <p:scale>
        <a:sx n="75" d="100"/>
        <a:sy n="75"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4.wmf"/></Relationships>
</file>

<file path=ppt/drawings/_rels/vmlDrawing2.vml.rels><?xml version="1.0" encoding="UTF-8" standalone="yes"?>
<Relationships xmlns="http://schemas.openxmlformats.org/package/2006/relationships"><Relationship Id="rId1" Type="http://schemas.openxmlformats.org/officeDocument/2006/relationships/image" Target="../media/image5.emf"/></Relationships>
</file>

<file path=ppt/drawings/_rels/vmlDrawing3.vml.rels><?xml version="1.0" encoding="UTF-8" standalone="yes"?>
<Relationships xmlns="http://schemas.openxmlformats.org/package/2006/relationships"><Relationship Id="rId3" Type="http://schemas.openxmlformats.org/officeDocument/2006/relationships/image" Target="../media/image8.emf"/><Relationship Id="rId2" Type="http://schemas.openxmlformats.org/officeDocument/2006/relationships/image" Target="../media/image7.emf"/><Relationship Id="rId1" Type="http://schemas.openxmlformats.org/officeDocument/2006/relationships/image" Target="../media/image6.emf"/><Relationship Id="rId4" Type="http://schemas.openxmlformats.org/officeDocument/2006/relationships/image" Target="../media/image9.emf"/></Relationships>
</file>

<file path=ppt/drawings/_rels/vmlDrawing4.vml.rels><?xml version="1.0" encoding="UTF-8" standalone="yes"?>
<Relationships xmlns="http://schemas.openxmlformats.org/package/2006/relationships"><Relationship Id="rId3" Type="http://schemas.openxmlformats.org/officeDocument/2006/relationships/image" Target="../media/image12.emf"/><Relationship Id="rId2" Type="http://schemas.openxmlformats.org/officeDocument/2006/relationships/image" Target="../media/image11.emf"/><Relationship Id="rId1" Type="http://schemas.openxmlformats.org/officeDocument/2006/relationships/image" Target="../media/image10.emf"/><Relationship Id="rId4" Type="http://schemas.openxmlformats.org/officeDocument/2006/relationships/image" Target="../media/image13.emf"/></Relationships>
</file>

<file path=ppt/drawings/_rels/vmlDrawing5.vml.rels><?xml version="1.0" encoding="UTF-8" standalone="yes"?>
<Relationships xmlns="http://schemas.openxmlformats.org/package/2006/relationships"><Relationship Id="rId2" Type="http://schemas.openxmlformats.org/officeDocument/2006/relationships/image" Target="../media/image15.emf"/><Relationship Id="rId1" Type="http://schemas.openxmlformats.org/officeDocument/2006/relationships/image" Target="../media/image14.emf"/></Relationships>
</file>

<file path=ppt/media/image2.wmf>
</file>

<file path=ppt/media/image4.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3076363" cy="513508"/>
          </a:xfrm>
          <a:prstGeom prst="rect">
            <a:avLst/>
          </a:prstGeom>
        </p:spPr>
        <p:txBody>
          <a:bodyPr vert="horz" lIns="99048" tIns="49524" rIns="99048" bIns="49524" rtlCol="0"/>
          <a:lstStyle>
            <a:lvl1pPr algn="l">
              <a:defRPr sz="1300">
                <a:latin typeface="Arial" panose="020B0604020202020204" pitchFamily="34" charset="0"/>
              </a:defRPr>
            </a:lvl1pPr>
          </a:lstStyle>
          <a:p>
            <a:endParaRPr lang="en-GB" dirty="0"/>
          </a:p>
        </p:txBody>
      </p:sp>
      <p:sp>
        <p:nvSpPr>
          <p:cNvPr id="3" name="Datumsplatzhalter 2"/>
          <p:cNvSpPr>
            <a:spLocks noGrp="1"/>
          </p:cNvSpPr>
          <p:nvPr>
            <p:ph type="dt" idx="1"/>
          </p:nvPr>
        </p:nvSpPr>
        <p:spPr>
          <a:xfrm>
            <a:off x="4021294" y="0"/>
            <a:ext cx="3076363" cy="513508"/>
          </a:xfrm>
          <a:prstGeom prst="rect">
            <a:avLst/>
          </a:prstGeom>
        </p:spPr>
        <p:txBody>
          <a:bodyPr vert="horz" lIns="99048" tIns="49524" rIns="99048" bIns="49524" rtlCol="0"/>
          <a:lstStyle>
            <a:lvl1pPr algn="r">
              <a:defRPr sz="1300">
                <a:latin typeface="Arial" panose="020B0604020202020204" pitchFamily="34" charset="0"/>
              </a:defRPr>
            </a:lvl1pPr>
          </a:lstStyle>
          <a:p>
            <a:fld id="{0BCB4AA5-8720-446D-8166-15C986B53A3E}" type="datetimeFigureOut">
              <a:rPr lang="en-GB" smtClean="0"/>
              <a:pPr/>
              <a:t>17/08/2016</a:t>
            </a:fld>
            <a:endParaRPr lang="en-GB" dirty="0"/>
          </a:p>
        </p:txBody>
      </p:sp>
      <p:sp>
        <p:nvSpPr>
          <p:cNvPr id="4" name="Folienbildplatzhalter 3"/>
          <p:cNvSpPr>
            <a:spLocks noGrp="1" noRot="1" noChangeAspect="1"/>
          </p:cNvSpPr>
          <p:nvPr>
            <p:ph type="sldImg" idx="2"/>
          </p:nvPr>
        </p:nvSpPr>
        <p:spPr>
          <a:xfrm>
            <a:off x="1055688" y="1279525"/>
            <a:ext cx="4987925" cy="3454400"/>
          </a:xfrm>
          <a:prstGeom prst="rect">
            <a:avLst/>
          </a:prstGeom>
          <a:noFill/>
          <a:ln w="12700">
            <a:solidFill>
              <a:prstClr val="black"/>
            </a:solidFill>
          </a:ln>
        </p:spPr>
        <p:txBody>
          <a:bodyPr vert="horz" lIns="99048" tIns="49524" rIns="99048" bIns="49524" rtlCol="0" anchor="ctr"/>
          <a:lstStyle/>
          <a:p>
            <a:endParaRPr lang="en-GB" dirty="0"/>
          </a:p>
        </p:txBody>
      </p:sp>
      <p:sp>
        <p:nvSpPr>
          <p:cNvPr id="5" name="Notizenplatzhalter 4"/>
          <p:cNvSpPr>
            <a:spLocks noGrp="1"/>
          </p:cNvSpPr>
          <p:nvPr>
            <p:ph type="body" sz="quarter" idx="3"/>
          </p:nvPr>
        </p:nvSpPr>
        <p:spPr>
          <a:xfrm>
            <a:off x="709930" y="4925407"/>
            <a:ext cx="5679440" cy="4029879"/>
          </a:xfrm>
          <a:prstGeom prst="rect">
            <a:avLst/>
          </a:prstGeom>
        </p:spPr>
        <p:txBody>
          <a:bodyPr vert="horz" lIns="99048" tIns="49524" rIns="99048" bIns="49524" rtlCol="0"/>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endParaRPr lang="en-GB" dirty="0"/>
          </a:p>
        </p:txBody>
      </p:sp>
      <p:sp>
        <p:nvSpPr>
          <p:cNvPr id="6" name="Fußzeilenplatzhalter 5"/>
          <p:cNvSpPr>
            <a:spLocks noGrp="1"/>
          </p:cNvSpPr>
          <p:nvPr>
            <p:ph type="ftr" sz="quarter" idx="4"/>
          </p:nvPr>
        </p:nvSpPr>
        <p:spPr>
          <a:xfrm>
            <a:off x="0" y="9721107"/>
            <a:ext cx="3076363" cy="513507"/>
          </a:xfrm>
          <a:prstGeom prst="rect">
            <a:avLst/>
          </a:prstGeom>
        </p:spPr>
        <p:txBody>
          <a:bodyPr vert="horz" lIns="99048" tIns="49524" rIns="99048" bIns="49524" rtlCol="0" anchor="b"/>
          <a:lstStyle>
            <a:lvl1pPr algn="l">
              <a:defRPr sz="1300">
                <a:latin typeface="Arial" panose="020B0604020202020204" pitchFamily="34" charset="0"/>
              </a:defRPr>
            </a:lvl1pPr>
          </a:lstStyle>
          <a:p>
            <a:endParaRPr lang="en-GB" dirty="0"/>
          </a:p>
        </p:txBody>
      </p:sp>
      <p:sp>
        <p:nvSpPr>
          <p:cNvPr id="7" name="Foliennummernplatzhalter 6"/>
          <p:cNvSpPr>
            <a:spLocks noGrp="1"/>
          </p:cNvSpPr>
          <p:nvPr>
            <p:ph type="sldNum" sz="quarter" idx="5"/>
          </p:nvPr>
        </p:nvSpPr>
        <p:spPr>
          <a:xfrm>
            <a:off x="4021294" y="9721107"/>
            <a:ext cx="3076363" cy="513507"/>
          </a:xfrm>
          <a:prstGeom prst="rect">
            <a:avLst/>
          </a:prstGeom>
        </p:spPr>
        <p:txBody>
          <a:bodyPr vert="horz" lIns="99048" tIns="49524" rIns="99048" bIns="49524" rtlCol="0" anchor="b"/>
          <a:lstStyle>
            <a:lvl1pPr algn="r">
              <a:defRPr sz="1300">
                <a:latin typeface="Arial" panose="020B0604020202020204" pitchFamily="34" charset="0"/>
              </a:defRPr>
            </a:lvl1pPr>
          </a:lstStyle>
          <a:p>
            <a:fld id="{070C0406-3497-479F-B28E-9B42F29634E8}" type="slidenum">
              <a:rPr lang="en-GB" smtClean="0"/>
              <a:pPr/>
              <a:t>‹Nr.›</a:t>
            </a:fld>
            <a:endParaRPr lang="en-GB" dirty="0"/>
          </a:p>
        </p:txBody>
      </p:sp>
    </p:spTree>
    <p:extLst>
      <p:ext uri="{BB962C8B-B14F-4D97-AF65-F5344CB8AC3E}">
        <p14:creationId xmlns:p14="http://schemas.microsoft.com/office/powerpoint/2010/main" val="362448875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Arial" panose="020B0604020202020204" pitchFamily="34" charset="0"/>
        <a:ea typeface="+mn-ea"/>
        <a:cs typeface="+mn-cs"/>
      </a:defRPr>
    </a:lvl1pPr>
    <a:lvl2pPr marL="457200" algn="l" defTabSz="914400" rtl="0" eaLnBrk="1" latinLnBrk="0" hangingPunct="1">
      <a:defRPr sz="1200" kern="1200">
        <a:solidFill>
          <a:schemeClr val="tx1"/>
        </a:solidFill>
        <a:latin typeface="Arial" panose="020B0604020202020204" pitchFamily="34" charset="0"/>
        <a:ea typeface="+mn-ea"/>
        <a:cs typeface="+mn-cs"/>
      </a:defRPr>
    </a:lvl2pPr>
    <a:lvl3pPr marL="914400" algn="l" defTabSz="914400" rtl="0" eaLnBrk="1" latinLnBrk="0" hangingPunct="1">
      <a:defRPr sz="1200" kern="1200">
        <a:solidFill>
          <a:schemeClr val="tx1"/>
        </a:solidFill>
        <a:latin typeface="Arial" panose="020B0604020202020204" pitchFamily="34" charset="0"/>
        <a:ea typeface="+mn-ea"/>
        <a:cs typeface="+mn-cs"/>
      </a:defRPr>
    </a:lvl3pPr>
    <a:lvl4pPr marL="1371600" algn="l" defTabSz="914400" rtl="0" eaLnBrk="1" latinLnBrk="0" hangingPunct="1">
      <a:defRPr sz="1200" kern="1200">
        <a:solidFill>
          <a:schemeClr val="tx1"/>
        </a:solidFill>
        <a:latin typeface="Arial" panose="020B0604020202020204" pitchFamily="34" charset="0"/>
        <a:ea typeface="+mn-ea"/>
        <a:cs typeface="+mn-cs"/>
      </a:defRPr>
    </a:lvl4pPr>
    <a:lvl5pPr marL="1828800" algn="l" defTabSz="914400" rtl="0" eaLnBrk="1" latinLnBrk="0" hangingPunct="1">
      <a:defRPr sz="1200" kern="1200">
        <a:solidFill>
          <a:schemeClr val="tx1"/>
        </a:solidFill>
        <a:latin typeface="Arial" panose="020B0604020202020204"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image" Target="../media/image3.emf"/><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page">
    <p:spTree>
      <p:nvGrpSpPr>
        <p:cNvPr id="1" name=""/>
        <p:cNvGrpSpPr/>
        <p:nvPr/>
      </p:nvGrpSpPr>
      <p:grpSpPr>
        <a:xfrm>
          <a:off x="0" y="0"/>
          <a:ext cx="0" cy="0"/>
          <a:chOff x="0" y="0"/>
          <a:chExt cx="0" cy="0"/>
        </a:xfrm>
      </p:grpSpPr>
      <p:sp>
        <p:nvSpPr>
          <p:cNvPr id="2" name="Titel 1"/>
          <p:cNvSpPr>
            <a:spLocks noGrp="1"/>
          </p:cNvSpPr>
          <p:nvPr>
            <p:ph type="ctrTitle"/>
          </p:nvPr>
        </p:nvSpPr>
        <p:spPr>
          <a:xfrm>
            <a:off x="785773" y="3068639"/>
            <a:ext cx="8702576" cy="2881312"/>
          </a:xfrm>
        </p:spPr>
        <p:txBody>
          <a:bodyPr anchor="t"/>
          <a:lstStyle>
            <a:lvl1pPr algn="l">
              <a:lnSpc>
                <a:spcPct val="100000"/>
              </a:lnSpc>
              <a:defRPr sz="2800" b="1">
                <a:latin typeface="+mj-lt"/>
                <a:cs typeface="Arial" panose="020B0604020202020204" pitchFamily="34" charset="0"/>
              </a:defRPr>
            </a:lvl1pPr>
          </a:lstStyle>
          <a:p>
            <a:r>
              <a:rPr lang="de-DE" smtClean="0"/>
              <a:t>Titelmasterformat durch Klicken bearbeiten</a:t>
            </a:r>
            <a:endParaRPr lang="de-DE" dirty="0"/>
          </a:p>
        </p:txBody>
      </p:sp>
      <p:sp>
        <p:nvSpPr>
          <p:cNvPr id="3" name="Untertitel 2"/>
          <p:cNvSpPr>
            <a:spLocks noGrp="1"/>
          </p:cNvSpPr>
          <p:nvPr>
            <p:ph type="subTitle" idx="1"/>
          </p:nvPr>
        </p:nvSpPr>
        <p:spPr>
          <a:xfrm>
            <a:off x="786289" y="2457451"/>
            <a:ext cx="8705156" cy="611187"/>
          </a:xfrm>
        </p:spPr>
        <p:txBody>
          <a:bodyPr anchor="b"/>
          <a:lstStyle>
            <a:lvl1pPr marL="0" indent="0" algn="l">
              <a:lnSpc>
                <a:spcPct val="100000"/>
              </a:lnSpc>
              <a:buNone/>
              <a:defRPr sz="2400" b="0" cap="all" baseline="0">
                <a:latin typeface="Arial" panose="020B0604020202020204" pitchFamily="34" charset="0"/>
                <a:cs typeface="Arial" panose="020B0604020202020204" pitchFamily="34" charset="0"/>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de-DE" dirty="0" smtClean="0"/>
              <a:t>Formatvorlage des Untertitelmasters durch Klicken bearbeiten</a:t>
            </a:r>
            <a:endParaRPr lang="de-DE" dirty="0"/>
          </a:p>
        </p:txBody>
      </p:sp>
      <p:sp>
        <p:nvSpPr>
          <p:cNvPr id="6" name="Foliennummernplatzhalter 5"/>
          <p:cNvSpPr>
            <a:spLocks noGrp="1"/>
          </p:cNvSpPr>
          <p:nvPr>
            <p:ph type="sldNum" sz="quarter" idx="12"/>
          </p:nvPr>
        </p:nvSpPr>
        <p:spPr/>
        <p:txBody>
          <a:bodyPr/>
          <a:lstStyle/>
          <a:p>
            <a:fld id="{B03C7EDE-C1C1-4A17-8A67-66AA4FFFB732}" type="slidenum">
              <a:rPr lang="de-DE" smtClean="0"/>
              <a:pPr/>
              <a:t>‹Nr.›</a:t>
            </a:fld>
            <a:endParaRPr lang="de-DE"/>
          </a:p>
        </p:txBody>
      </p:sp>
      <p:sp>
        <p:nvSpPr>
          <p:cNvPr id="7"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970753364"/>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title, one cover and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dirty="0"/>
          </a:p>
        </p:txBody>
      </p:sp>
      <p:sp>
        <p:nvSpPr>
          <p:cNvPr id="6" name="Foliennummernplatzhalter 5"/>
          <p:cNvSpPr>
            <a:spLocks noGrp="1"/>
          </p:cNvSpPr>
          <p:nvPr>
            <p:ph type="sldNum" sz="quarter" idx="12"/>
          </p:nvPr>
        </p:nvSpPr>
        <p:spPr/>
        <p:txBody>
          <a:bodyPr/>
          <a:lstStyle/>
          <a:p>
            <a:fld id="{B03C7EDE-C1C1-4A17-8A67-66AA4FFFB732}" type="slidenum">
              <a:rPr lang="de-DE" smtClean="0"/>
              <a:pPr/>
              <a:t>‹Nr.›</a:t>
            </a:fld>
            <a:endParaRPr lang="de-DE"/>
          </a:p>
        </p:txBody>
      </p:sp>
      <p:sp>
        <p:nvSpPr>
          <p:cNvPr id="9" name="Textplatzhalter 2"/>
          <p:cNvSpPr>
            <a:spLocks noGrp="1"/>
          </p:cNvSpPr>
          <p:nvPr>
            <p:ph type="body" idx="13"/>
          </p:nvPr>
        </p:nvSpPr>
        <p:spPr>
          <a:xfrm>
            <a:off x="781645" y="5976001"/>
            <a:ext cx="8705156" cy="224775"/>
          </a:xfrm>
        </p:spPr>
        <p:txBody>
          <a:bodyPr rIns="0" anchor="t"/>
          <a:lstStyle>
            <a:lvl1pPr marL="0" indent="0">
              <a:lnSpc>
                <a:spcPct val="100000"/>
              </a:lnSpc>
              <a:spcBef>
                <a:spcPts val="0"/>
              </a:spcBef>
              <a:spcAft>
                <a:spcPts val="0"/>
              </a:spcAft>
              <a:buNone/>
              <a:defRPr sz="1200" b="0" cap="none" baseline="0">
                <a:latin typeface="Times New Roman" panose="02020603050405020304" pitchFamily="18" charset="0"/>
                <a:cs typeface="Times New Roman" panose="02020603050405020304" pitchFamily="18"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10" name="Inhaltsplatzhalter 6"/>
          <p:cNvSpPr>
            <a:spLocks noGrp="1"/>
          </p:cNvSpPr>
          <p:nvPr>
            <p:ph sz="quarter" idx="18"/>
          </p:nvPr>
        </p:nvSpPr>
        <p:spPr>
          <a:xfrm>
            <a:off x="3078974" y="2169872"/>
            <a:ext cx="6406279" cy="3772547"/>
          </a:xfrm>
        </p:spPr>
        <p:txBody>
          <a:bodyPr rIns="0"/>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GB" dirty="0"/>
          </a:p>
        </p:txBody>
      </p:sp>
      <p:sp>
        <p:nvSpPr>
          <p:cNvPr id="12" name="Bildplatzhalter 7"/>
          <p:cNvSpPr>
            <a:spLocks noGrp="1"/>
          </p:cNvSpPr>
          <p:nvPr>
            <p:ph type="pic" sz="quarter" idx="16"/>
          </p:nvPr>
        </p:nvSpPr>
        <p:spPr>
          <a:xfrm>
            <a:off x="786289" y="2169871"/>
            <a:ext cx="1989000" cy="3769764"/>
          </a:xfrm>
        </p:spPr>
        <p:txBody>
          <a:bodyPr/>
          <a:lstStyle/>
          <a:p>
            <a:r>
              <a:rPr lang="de-DE" smtClean="0"/>
              <a:t>Bild durch Klicken auf Symbol hinzufügen</a:t>
            </a:r>
            <a:endParaRPr lang="en-GB" dirty="0"/>
          </a:p>
        </p:txBody>
      </p:sp>
      <p:sp>
        <p:nvSpPr>
          <p:cNvPr id="11"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2654287919"/>
      </p:ext>
    </p:extLst>
  </p:cSld>
  <p:clrMapOvr>
    <a:masterClrMapping/>
  </p:clrMapOvr>
  <p:timing>
    <p:tnLst>
      <p:par>
        <p:cTn id="1" dur="indefinite" restart="never" nodeType="tmRoot"/>
      </p:par>
    </p:tnLst>
  </p:timing>
  <p:extLst mod="1">
    <p:ext uri="{DCECCB84-F9BA-43D5-87BE-67443E8EF086}">
      <p15:sldGuideLst xmlns:p15="http://schemas.microsoft.com/office/powerpoint/2012/main"/>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Dividerpage blank">
    <p:spTree>
      <p:nvGrpSpPr>
        <p:cNvPr id="1" name=""/>
        <p:cNvGrpSpPr/>
        <p:nvPr/>
      </p:nvGrpSpPr>
      <p:grpSpPr>
        <a:xfrm>
          <a:off x="0" y="0"/>
          <a:ext cx="0" cy="0"/>
          <a:chOff x="0" y="0"/>
          <a:chExt cx="0" cy="0"/>
        </a:xfrm>
      </p:grpSpPr>
      <p:sp>
        <p:nvSpPr>
          <p:cNvPr id="2" name="Titel 1"/>
          <p:cNvSpPr>
            <a:spLocks noGrp="1"/>
          </p:cNvSpPr>
          <p:nvPr>
            <p:ph type="title"/>
          </p:nvPr>
        </p:nvSpPr>
        <p:spPr>
          <a:xfrm>
            <a:off x="0" y="2241550"/>
            <a:ext cx="9906000" cy="1358900"/>
          </a:xfrm>
          <a:noFill/>
        </p:spPr>
        <p:txBody>
          <a:bodyPr lIns="972000" anchor="t"/>
          <a:lstStyle>
            <a:lvl1pPr>
              <a:lnSpc>
                <a:spcPct val="100000"/>
              </a:lnSpc>
              <a:defRPr sz="6000">
                <a:solidFill>
                  <a:schemeClr val="tx1"/>
                </a:solidFill>
              </a:defRPr>
            </a:lvl1pPr>
          </a:lstStyle>
          <a:p>
            <a:r>
              <a:rPr lang="de-DE" smtClean="0"/>
              <a:t>Titelmasterformat durch Klicken bearbeiten</a:t>
            </a:r>
            <a:endParaRPr lang="de-DE" dirty="0"/>
          </a:p>
        </p:txBody>
      </p:sp>
      <p:pic>
        <p:nvPicPr>
          <p:cNvPr id="9" name="Grafik 8"/>
          <p:cNvPicPr>
            <a:picLocks noChangeAspect="1"/>
          </p:cNvPicPr>
          <p:nvPr/>
        </p:nvPicPr>
        <p:blipFill>
          <a:blip r:embed="rId2" cstate="print"/>
          <a:stretch>
            <a:fillRect/>
          </a:stretch>
        </p:blipFill>
        <p:spPr>
          <a:xfrm>
            <a:off x="392784" y="0"/>
            <a:ext cx="409500" cy="1129906"/>
          </a:xfrm>
          <a:prstGeom prst="rect">
            <a:avLst/>
          </a:prstGeom>
        </p:spPr>
      </p:pic>
      <p:sp>
        <p:nvSpPr>
          <p:cNvPr id="10" name="Textplatzhalter 2"/>
          <p:cNvSpPr>
            <a:spLocks noGrp="1"/>
          </p:cNvSpPr>
          <p:nvPr>
            <p:ph type="body" idx="13"/>
          </p:nvPr>
        </p:nvSpPr>
        <p:spPr>
          <a:xfrm>
            <a:off x="781645" y="1434668"/>
            <a:ext cx="2925000" cy="180000"/>
          </a:xfrm>
        </p:spPr>
        <p:txBody>
          <a:bodyPr rIns="0" anchor="t"/>
          <a:lstStyle>
            <a:lvl1pPr marL="0" indent="0">
              <a:lnSpc>
                <a:spcPct val="100000"/>
              </a:lnSpc>
              <a:spcBef>
                <a:spcPts val="0"/>
              </a:spcBef>
              <a:spcAft>
                <a:spcPts val="0"/>
              </a:spcAft>
              <a:buNone/>
              <a:defRPr sz="1200" b="0" cap="none" baseline="0">
                <a:latin typeface="Times New Roman" panose="02020603050405020304" pitchFamily="18" charset="0"/>
                <a:cs typeface="Times New Roman" panose="02020603050405020304" pitchFamily="18"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pic>
        <p:nvPicPr>
          <p:cNvPr id="12" name="Grafik 11"/>
          <p:cNvPicPr>
            <a:picLocks noChangeAspect="1"/>
          </p:cNvPicPr>
          <p:nvPr userDrawn="1"/>
        </p:nvPicPr>
        <p:blipFill>
          <a:blip r:embed="rId2" cstate="print"/>
          <a:stretch>
            <a:fillRect/>
          </a:stretch>
        </p:blipFill>
        <p:spPr>
          <a:xfrm>
            <a:off x="392784" y="0"/>
            <a:ext cx="409500" cy="1129906"/>
          </a:xfrm>
          <a:prstGeom prst="rect">
            <a:avLst/>
          </a:prstGeom>
        </p:spPr>
      </p:pic>
      <p:sp>
        <p:nvSpPr>
          <p:cNvPr id="24" name="Foliennummernplatzhalter 5"/>
          <p:cNvSpPr>
            <a:spLocks noGrp="1"/>
          </p:cNvSpPr>
          <p:nvPr>
            <p:ph type="sldNum" sz="quarter" idx="4"/>
          </p:nvPr>
        </p:nvSpPr>
        <p:spPr>
          <a:xfrm>
            <a:off x="9479062" y="6549516"/>
            <a:ext cx="360074" cy="180000"/>
          </a:xfrm>
          <a:prstGeom prst="rect">
            <a:avLst/>
          </a:prstGeom>
        </p:spPr>
        <p:txBody>
          <a:bodyPr vert="horz" lIns="0" tIns="0" rIns="0" bIns="0" rtlCol="0" anchor="t" anchorCtr="0"/>
          <a:lstStyle>
            <a:lvl1pPr algn="l">
              <a:defRPr sz="1000" b="0">
                <a:solidFill>
                  <a:schemeClr val="tx1"/>
                </a:solidFill>
                <a:latin typeface="Times New Roman" panose="02020603050405020304" pitchFamily="18" charset="0"/>
                <a:cs typeface="Times New Roman" panose="02020603050405020304" pitchFamily="18" charset="0"/>
              </a:defRPr>
            </a:lvl1pPr>
          </a:lstStyle>
          <a:p>
            <a:fld id="{B03C7EDE-C1C1-4A17-8A67-66AA4FFFB732}" type="slidenum">
              <a:rPr lang="de-DE" smtClean="0"/>
              <a:pPr/>
              <a:t>‹Nr.›</a:t>
            </a:fld>
            <a:endParaRPr lang="de-DE" dirty="0"/>
          </a:p>
        </p:txBody>
      </p:sp>
      <p:pic>
        <p:nvPicPr>
          <p:cNvPr id="26" name="Grafik 25"/>
          <p:cNvPicPr>
            <a:picLocks noChangeAspect="1"/>
          </p:cNvPicPr>
          <p:nvPr userDrawn="1"/>
        </p:nvPicPr>
        <p:blipFill>
          <a:blip r:embed="rId3"/>
          <a:stretch>
            <a:fillRect/>
          </a:stretch>
        </p:blipFill>
        <p:spPr>
          <a:xfrm>
            <a:off x="781645" y="6456235"/>
            <a:ext cx="0" cy="0"/>
          </a:xfrm>
          <a:prstGeom prst="rect">
            <a:avLst/>
          </a:prstGeom>
        </p:spPr>
      </p:pic>
      <p:pic>
        <p:nvPicPr>
          <p:cNvPr id="14" name="Grafik 13"/>
          <p:cNvPicPr>
            <a:picLocks noChangeAspect="1"/>
          </p:cNvPicPr>
          <p:nvPr userDrawn="1"/>
        </p:nvPicPr>
        <p:blipFill>
          <a:blip r:embed="rId3" cstate="print"/>
          <a:stretch>
            <a:fillRect/>
          </a:stretch>
        </p:blipFill>
        <p:spPr>
          <a:xfrm>
            <a:off x="781645" y="6456236"/>
            <a:ext cx="557578" cy="52007"/>
          </a:xfrm>
          <a:prstGeom prst="rect">
            <a:avLst/>
          </a:prstGeom>
        </p:spPr>
      </p:pic>
      <p:sp>
        <p:nvSpPr>
          <p:cNvPr id="11"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906720334"/>
      </p:ext>
    </p:extLst>
  </p:cSld>
  <p:clrMapOvr>
    <a:masterClrMapping/>
  </p:clrMapOvr>
  <p:timing>
    <p:tnLst>
      <p:par>
        <p:cTn id="1" dur="indefinite" restart="never" nodeType="tmRoot"/>
      </p:par>
    </p:tnLst>
  </p:timing>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titl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dirty="0"/>
          </a:p>
        </p:txBody>
      </p:sp>
      <p:sp>
        <p:nvSpPr>
          <p:cNvPr id="6" name="Foliennummernplatzhalter 5"/>
          <p:cNvSpPr>
            <a:spLocks noGrp="1"/>
          </p:cNvSpPr>
          <p:nvPr>
            <p:ph type="sldNum" sz="quarter" idx="12"/>
          </p:nvPr>
        </p:nvSpPr>
        <p:spPr/>
        <p:txBody>
          <a:bodyPr/>
          <a:lstStyle/>
          <a:p>
            <a:fld id="{B03C7EDE-C1C1-4A17-8A67-66AA4FFFB732}" type="slidenum">
              <a:rPr lang="de-DE" smtClean="0"/>
              <a:pPr/>
              <a:t>‹Nr.›</a:t>
            </a:fld>
            <a:endParaRPr lang="de-DE"/>
          </a:p>
        </p:txBody>
      </p:sp>
      <p:sp>
        <p:nvSpPr>
          <p:cNvPr id="7"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1634699195"/>
      </p:ext>
    </p:extLst>
  </p:cSld>
  <p:clrMapOvr>
    <a:masterClrMapping/>
  </p:clrMapOvr>
  <p:timing>
    <p:tnLst>
      <p:par>
        <p:cTn id="1" dur="indefinite" restart="never" nodeType="tmRoot"/>
      </p:par>
    </p:tnLst>
  </p:timing>
  <p:extLst mod="1">
    <p:ext uri="{DCECCB84-F9BA-43D5-87BE-67443E8EF086}">
      <p15:sldGuideLst xmlns:p15="http://schemas.microsoft.com/office/powerpoint/2012/main">
        <p15:guide id="1" orient="horz" pos="1570">
          <p15:clr>
            <a:srgbClr val="FBAE40"/>
          </p15:clr>
        </p15:guide>
      </p15:sldGuideLst>
    </p:ext>
  </p:extLst>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empty">
    <p:spTree>
      <p:nvGrpSpPr>
        <p:cNvPr id="1" name=""/>
        <p:cNvGrpSpPr/>
        <p:nvPr/>
      </p:nvGrpSpPr>
      <p:grpSpPr>
        <a:xfrm>
          <a:off x="0" y="0"/>
          <a:ext cx="0" cy="0"/>
          <a:chOff x="0" y="0"/>
          <a:chExt cx="0" cy="0"/>
        </a:xfrm>
      </p:grpSpPr>
      <p:sp>
        <p:nvSpPr>
          <p:cNvPr id="6" name="Foliennummernplatzhalter 5"/>
          <p:cNvSpPr>
            <a:spLocks noGrp="1"/>
          </p:cNvSpPr>
          <p:nvPr>
            <p:ph type="sldNum" sz="quarter" idx="12"/>
          </p:nvPr>
        </p:nvSpPr>
        <p:spPr/>
        <p:txBody>
          <a:bodyPr/>
          <a:lstStyle/>
          <a:p>
            <a:fld id="{B03C7EDE-C1C1-4A17-8A67-66AA4FFFB732}" type="slidenum">
              <a:rPr lang="de-DE" smtClean="0"/>
              <a:pPr/>
              <a:t>‹Nr.›</a:t>
            </a:fld>
            <a:endParaRPr lang="de-DE"/>
          </a:p>
        </p:txBody>
      </p:sp>
      <p:sp>
        <p:nvSpPr>
          <p:cNvPr id="7"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1006985921"/>
      </p:ext>
    </p:extLst>
  </p:cSld>
  <p:clrMapOvr>
    <a:masterClrMapping/>
  </p:clrMapOvr>
  <p:timing>
    <p:tnLst>
      <p:par>
        <p:cTn id="1" dur="indefinite" restart="never" nodeType="tmRoot"/>
      </p:par>
    </p:tnLst>
  </p:timing>
  <p:extLst mod="1">
    <p:ext uri="{DCECCB84-F9BA-43D5-87BE-67443E8EF086}">
      <p15:sldGuideLst xmlns:p15="http://schemas.microsoft.com/office/powerpoint/2012/main">
        <p15:guide id="1" orient="horz" pos="1570">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able of contents">
    <p:spTree>
      <p:nvGrpSpPr>
        <p:cNvPr id="1" name=""/>
        <p:cNvGrpSpPr/>
        <p:nvPr/>
      </p:nvGrpSpPr>
      <p:grpSpPr>
        <a:xfrm>
          <a:off x="0" y="0"/>
          <a:ext cx="0" cy="0"/>
          <a:chOff x="0" y="0"/>
          <a:chExt cx="0" cy="0"/>
        </a:xfrm>
      </p:grpSpPr>
      <p:sp>
        <p:nvSpPr>
          <p:cNvPr id="6" name="Foliennummernplatzhalter 5"/>
          <p:cNvSpPr>
            <a:spLocks noGrp="1"/>
          </p:cNvSpPr>
          <p:nvPr>
            <p:ph type="sldNum" sz="quarter" idx="12"/>
          </p:nvPr>
        </p:nvSpPr>
        <p:spPr/>
        <p:txBody>
          <a:bodyPr/>
          <a:lstStyle/>
          <a:p>
            <a:fld id="{B03C7EDE-C1C1-4A17-8A67-66AA4FFFB732}" type="slidenum">
              <a:rPr lang="de-DE" smtClean="0"/>
              <a:pPr/>
              <a:t>‹Nr.›</a:t>
            </a:fld>
            <a:endParaRPr lang="de-DE" dirty="0"/>
          </a:p>
        </p:txBody>
      </p:sp>
      <p:sp>
        <p:nvSpPr>
          <p:cNvPr id="7" name="Titel 1"/>
          <p:cNvSpPr>
            <a:spLocks noGrp="1"/>
          </p:cNvSpPr>
          <p:nvPr>
            <p:ph type="title"/>
          </p:nvPr>
        </p:nvSpPr>
        <p:spPr>
          <a:xfrm>
            <a:off x="785515" y="1497649"/>
            <a:ext cx="8695857" cy="497205"/>
          </a:xfrm>
        </p:spPr>
        <p:txBody>
          <a:bodyPr/>
          <a:lstStyle/>
          <a:p>
            <a:r>
              <a:rPr lang="de-DE" smtClean="0"/>
              <a:t>Titelmasterformat durch Klicken bearbeiten</a:t>
            </a:r>
            <a:endParaRPr lang="de-DE" dirty="0"/>
          </a:p>
        </p:txBody>
      </p:sp>
      <p:sp>
        <p:nvSpPr>
          <p:cNvPr id="3" name="Textplatzhalter 2"/>
          <p:cNvSpPr>
            <a:spLocks noGrp="1"/>
          </p:cNvSpPr>
          <p:nvPr>
            <p:ph type="body" sz="quarter" idx="13"/>
          </p:nvPr>
        </p:nvSpPr>
        <p:spPr>
          <a:xfrm>
            <a:off x="786547" y="2168525"/>
            <a:ext cx="8698706" cy="4032250"/>
          </a:xfrm>
        </p:spPr>
        <p:txBody>
          <a:bodyPr/>
          <a:lstStyle>
            <a:lvl1pPr marL="360000" indent="-360000">
              <a:spcAft>
                <a:spcPts val="400"/>
              </a:spcAft>
              <a:buFont typeface="+mj-lt"/>
              <a:buAutoNum type="arabicPeriod"/>
              <a:tabLst>
                <a:tab pos="360363" algn="l"/>
              </a:tabLst>
              <a:defRPr/>
            </a:lvl1pPr>
            <a:lvl2pPr>
              <a:spcBef>
                <a:spcPts val="400"/>
              </a:spcBef>
              <a:spcAft>
                <a:spcPts val="400"/>
              </a:spcAft>
              <a:tabLst>
                <a:tab pos="360363" algn="l"/>
              </a:tabLst>
              <a:defRPr/>
            </a:lvl2pPr>
            <a:lvl3pPr>
              <a:spcBef>
                <a:spcPts val="400"/>
              </a:spcBef>
              <a:spcAft>
                <a:spcPts val="400"/>
              </a:spcAft>
              <a:tabLst>
                <a:tab pos="360363" algn="l"/>
              </a:tabLst>
              <a:defRPr/>
            </a:lvl3pPr>
            <a:lvl4pPr>
              <a:spcBef>
                <a:spcPts val="400"/>
              </a:spcBef>
              <a:spcAft>
                <a:spcPts val="400"/>
              </a:spcAft>
              <a:tabLst>
                <a:tab pos="360363" algn="l"/>
              </a:tabLst>
              <a:defRPr/>
            </a:lvl4pPr>
            <a:lvl5pPr>
              <a:spcBef>
                <a:spcPts val="400"/>
              </a:spcBef>
              <a:spcAft>
                <a:spcPts val="400"/>
              </a:spcAft>
              <a:tabLst>
                <a:tab pos="360363" algn="l"/>
              </a:tabLst>
              <a:defRPr/>
            </a:lvl5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
        <p:nvSpPr>
          <p:cNvPr id="8"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4263943981"/>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itle and numeration">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a:p>
        </p:txBody>
      </p:sp>
      <p:sp>
        <p:nvSpPr>
          <p:cNvPr id="5" name="Foliennummernplatzhalter 4"/>
          <p:cNvSpPr>
            <a:spLocks noGrp="1"/>
          </p:cNvSpPr>
          <p:nvPr>
            <p:ph type="sldNum" sz="quarter" idx="12"/>
          </p:nvPr>
        </p:nvSpPr>
        <p:spPr/>
        <p:txBody>
          <a:bodyPr/>
          <a:lstStyle/>
          <a:p>
            <a:fld id="{B03C7EDE-C1C1-4A17-8A67-66AA4FFFB732}" type="slidenum">
              <a:rPr lang="de-DE" smtClean="0"/>
              <a:pPr/>
              <a:t>‹Nr.›</a:t>
            </a:fld>
            <a:endParaRPr lang="de-DE" dirty="0"/>
          </a:p>
        </p:txBody>
      </p:sp>
      <p:sp>
        <p:nvSpPr>
          <p:cNvPr id="8" name="Textplatzhalter 7"/>
          <p:cNvSpPr>
            <a:spLocks noGrp="1"/>
          </p:cNvSpPr>
          <p:nvPr>
            <p:ph type="body" sz="quarter" idx="13"/>
          </p:nvPr>
        </p:nvSpPr>
        <p:spPr>
          <a:xfrm>
            <a:off x="786289" y="2168525"/>
            <a:ext cx="8697417" cy="4032250"/>
          </a:xfrm>
        </p:spPr>
        <p:txBody>
          <a:bodyPr/>
          <a:lstStyle>
            <a:lvl1pPr marL="360000" indent="-360000">
              <a:buFont typeface="+mj-lt"/>
              <a:buAutoNum type="arabicPeriod"/>
              <a:defRPr b="1"/>
            </a:lvl1pPr>
            <a:lvl2pPr marL="541338" indent="-180000">
              <a:buFont typeface="Wingdings 3" panose="05040102010807070707" pitchFamily="18" charset="2"/>
              <a:buChar char=""/>
              <a:defRPr/>
            </a:lvl2pPr>
            <a:lvl3pPr marL="720000" indent="-180000">
              <a:defRPr/>
            </a:lvl3pPr>
            <a:lvl4pPr marL="898525" indent="-180000">
              <a:defRPr/>
            </a:lvl4pPr>
            <a:lvl5pPr marL="1080000" indent="-180000">
              <a:defRPr/>
            </a:lvl5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
        <p:nvSpPr>
          <p:cNvPr id="7"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174406001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dirty="0"/>
          </a:p>
        </p:txBody>
      </p:sp>
      <p:sp>
        <p:nvSpPr>
          <p:cNvPr id="3" name="Inhaltsplatzhalter 2"/>
          <p:cNvSpPr>
            <a:spLocks noGrp="1"/>
          </p:cNvSpPr>
          <p:nvPr>
            <p:ph idx="1"/>
          </p:nvPr>
        </p:nvSpPr>
        <p:spPr>
          <a:xfrm>
            <a:off x="787063" y="2168526"/>
            <a:ext cx="8697417" cy="4032250"/>
          </a:xfrm>
        </p:spPr>
        <p:txBody>
          <a:bodyPr rIns="0"/>
          <a:lstStyle>
            <a:lvl1pPr>
              <a:defRPr b="1" cap="all" baseline="0">
                <a:latin typeface="+mj-lt"/>
              </a:defRPr>
            </a:lvl1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
        <p:nvSpPr>
          <p:cNvPr id="6" name="Foliennummernplatzhalter 5"/>
          <p:cNvSpPr>
            <a:spLocks noGrp="1"/>
          </p:cNvSpPr>
          <p:nvPr>
            <p:ph type="sldNum" sz="quarter" idx="12"/>
          </p:nvPr>
        </p:nvSpPr>
        <p:spPr/>
        <p:txBody>
          <a:bodyPr/>
          <a:lstStyle/>
          <a:p>
            <a:fld id="{B03C7EDE-C1C1-4A17-8A67-66AA4FFFB732}" type="slidenum">
              <a:rPr lang="de-DE" smtClean="0"/>
              <a:pPr/>
              <a:t>‹Nr.›</a:t>
            </a:fld>
            <a:endParaRPr lang="de-DE" dirty="0"/>
          </a:p>
        </p:txBody>
      </p:sp>
      <p:sp>
        <p:nvSpPr>
          <p:cNvPr id="8"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2351858815"/>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content">
    <p:spTree>
      <p:nvGrpSpPr>
        <p:cNvPr id="1" name=""/>
        <p:cNvGrpSpPr/>
        <p:nvPr/>
      </p:nvGrpSpPr>
      <p:grpSpPr>
        <a:xfrm>
          <a:off x="0" y="0"/>
          <a:ext cx="0" cy="0"/>
          <a:chOff x="0" y="0"/>
          <a:chExt cx="0" cy="0"/>
        </a:xfrm>
      </p:grpSpPr>
      <p:sp>
        <p:nvSpPr>
          <p:cNvPr id="6" name="Foliennummernplatzhalter 5"/>
          <p:cNvSpPr>
            <a:spLocks noGrp="1"/>
          </p:cNvSpPr>
          <p:nvPr>
            <p:ph type="sldNum" sz="quarter" idx="12"/>
          </p:nvPr>
        </p:nvSpPr>
        <p:spPr/>
        <p:txBody>
          <a:bodyPr/>
          <a:lstStyle/>
          <a:p>
            <a:fld id="{B03C7EDE-C1C1-4A17-8A67-66AA4FFFB732}" type="slidenum">
              <a:rPr lang="de-DE" smtClean="0"/>
              <a:pPr/>
              <a:t>‹Nr.›</a:t>
            </a:fld>
            <a:endParaRPr lang="de-DE" dirty="0"/>
          </a:p>
        </p:txBody>
      </p:sp>
      <p:sp>
        <p:nvSpPr>
          <p:cNvPr id="8" name="Inhaltsplatzhalter 2"/>
          <p:cNvSpPr>
            <a:spLocks noGrp="1"/>
          </p:cNvSpPr>
          <p:nvPr>
            <p:ph idx="1"/>
          </p:nvPr>
        </p:nvSpPr>
        <p:spPr>
          <a:xfrm>
            <a:off x="787063" y="1501648"/>
            <a:ext cx="8697417" cy="4688967"/>
          </a:xfrm>
        </p:spPr>
        <p:txBody>
          <a:bodyPr rIns="0"/>
          <a:lstStyle>
            <a:lvl5pPr>
              <a:defRPr/>
            </a:lvl5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a:p>
        </p:txBody>
      </p:sp>
      <p:sp>
        <p:nvSpPr>
          <p:cNvPr id="7"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98168178"/>
      </p:ext>
    </p:extLst>
  </p:cSld>
  <p:clrMapOvr>
    <a:masterClrMapping/>
  </p:clrMapOvr>
  <p:timing>
    <p:tnLst>
      <p:par>
        <p:cTn id="1" dur="indefinite" restart="never" nodeType="tmRoot"/>
      </p:par>
    </p:tnLst>
  </p:timing>
  <p:extLst mod="1">
    <p:ext uri="{DCECCB84-F9BA-43D5-87BE-67443E8EF086}">
      <p15:sldGuideLst xmlns:p15="http://schemas.microsoft.com/office/powerpoint/2012/main">
        <p15:guide id="1" pos="3840" userDrawn="1">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title and one pictur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dirty="0"/>
          </a:p>
        </p:txBody>
      </p:sp>
      <p:sp>
        <p:nvSpPr>
          <p:cNvPr id="6" name="Foliennummernplatzhalter 5"/>
          <p:cNvSpPr>
            <a:spLocks noGrp="1"/>
          </p:cNvSpPr>
          <p:nvPr>
            <p:ph type="sldNum" sz="quarter" idx="12"/>
          </p:nvPr>
        </p:nvSpPr>
        <p:spPr/>
        <p:txBody>
          <a:bodyPr/>
          <a:lstStyle/>
          <a:p>
            <a:fld id="{B03C7EDE-C1C1-4A17-8A67-66AA4FFFB732}" type="slidenum">
              <a:rPr lang="de-DE" smtClean="0"/>
              <a:pPr/>
              <a:t>‹Nr.›</a:t>
            </a:fld>
            <a:endParaRPr lang="de-DE"/>
          </a:p>
        </p:txBody>
      </p:sp>
      <p:sp>
        <p:nvSpPr>
          <p:cNvPr id="11" name="Bildplatzhalter 7"/>
          <p:cNvSpPr>
            <a:spLocks noGrp="1"/>
          </p:cNvSpPr>
          <p:nvPr>
            <p:ph type="pic" sz="quarter" idx="16"/>
          </p:nvPr>
        </p:nvSpPr>
        <p:spPr>
          <a:xfrm>
            <a:off x="786288" y="2170418"/>
            <a:ext cx="8697417" cy="3779532"/>
          </a:xfrm>
        </p:spPr>
        <p:txBody>
          <a:bodyPr/>
          <a:lstStyle/>
          <a:p>
            <a:r>
              <a:rPr lang="de-DE" smtClean="0"/>
              <a:t>Bild durch Klicken auf Symbol hinzufügen</a:t>
            </a:r>
            <a:endParaRPr lang="en-GB" dirty="0"/>
          </a:p>
        </p:txBody>
      </p:sp>
      <p:sp>
        <p:nvSpPr>
          <p:cNvPr id="8" name="Textplatzhalter 2"/>
          <p:cNvSpPr>
            <a:spLocks noGrp="1"/>
          </p:cNvSpPr>
          <p:nvPr>
            <p:ph type="body" idx="13"/>
          </p:nvPr>
        </p:nvSpPr>
        <p:spPr>
          <a:xfrm>
            <a:off x="781645" y="5976001"/>
            <a:ext cx="8705156" cy="224775"/>
          </a:xfrm>
        </p:spPr>
        <p:txBody>
          <a:bodyPr rIns="0" anchor="t"/>
          <a:lstStyle>
            <a:lvl1pPr marL="0" indent="0">
              <a:lnSpc>
                <a:spcPct val="100000"/>
              </a:lnSpc>
              <a:spcBef>
                <a:spcPts val="0"/>
              </a:spcBef>
              <a:spcAft>
                <a:spcPts val="0"/>
              </a:spcAft>
              <a:buNone/>
              <a:defRPr sz="1200" b="0" cap="none" baseline="0">
                <a:latin typeface="Times New Roman" panose="02020603050405020304" pitchFamily="18" charset="0"/>
                <a:cs typeface="Times New Roman" panose="02020603050405020304" pitchFamily="18"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9"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512806528"/>
      </p:ext>
    </p:extLst>
  </p:cSld>
  <p:clrMapOvr>
    <a:masterClrMapping/>
  </p:clrMapOvr>
  <p:timing>
    <p:tnLst>
      <p:par>
        <p:cTn id="1" dur="indefinite" restart="never" nodeType="tmRoot"/>
      </p:par>
    </p:tnLst>
  </p:timing>
  <p:extLst mod="1">
    <p:ext uri="{DCECCB84-F9BA-43D5-87BE-67443E8EF086}">
      <p15:sldGuideLst xmlns:p15="http://schemas.microsoft.com/office/powerpoint/2012/main"/>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title and two contents">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dirty="0"/>
          </a:p>
        </p:txBody>
      </p:sp>
      <p:sp>
        <p:nvSpPr>
          <p:cNvPr id="6" name="Foliennummernplatzhalter 5"/>
          <p:cNvSpPr>
            <a:spLocks noGrp="1"/>
          </p:cNvSpPr>
          <p:nvPr>
            <p:ph type="sldNum" sz="quarter" idx="12"/>
          </p:nvPr>
        </p:nvSpPr>
        <p:spPr/>
        <p:txBody>
          <a:bodyPr/>
          <a:lstStyle/>
          <a:p>
            <a:fld id="{B03C7EDE-C1C1-4A17-8A67-66AA4FFFB732}" type="slidenum">
              <a:rPr lang="de-DE" smtClean="0"/>
              <a:pPr/>
              <a:t>‹Nr.›</a:t>
            </a:fld>
            <a:endParaRPr lang="de-DE"/>
          </a:p>
        </p:txBody>
      </p:sp>
      <p:sp>
        <p:nvSpPr>
          <p:cNvPr id="12" name="Textplatzhalter 2"/>
          <p:cNvSpPr>
            <a:spLocks noGrp="1"/>
          </p:cNvSpPr>
          <p:nvPr>
            <p:ph type="body" idx="13"/>
          </p:nvPr>
        </p:nvSpPr>
        <p:spPr>
          <a:xfrm>
            <a:off x="781645" y="5967802"/>
            <a:ext cx="4241250" cy="180000"/>
          </a:xfrm>
        </p:spPr>
        <p:txBody>
          <a:bodyPr rIns="0" anchor="t"/>
          <a:lstStyle>
            <a:lvl1pPr marL="0" indent="0">
              <a:lnSpc>
                <a:spcPct val="100000"/>
              </a:lnSpc>
              <a:spcBef>
                <a:spcPts val="0"/>
              </a:spcBef>
              <a:spcAft>
                <a:spcPts val="0"/>
              </a:spcAft>
              <a:buNone/>
              <a:defRPr sz="1200" b="0" cap="none" baseline="0">
                <a:latin typeface="Times New Roman" panose="02020603050405020304" pitchFamily="18" charset="0"/>
                <a:cs typeface="Times New Roman" panose="02020603050405020304" pitchFamily="18"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13" name="Textplatzhalter 2"/>
          <p:cNvSpPr>
            <a:spLocks noGrp="1"/>
          </p:cNvSpPr>
          <p:nvPr>
            <p:ph type="body" idx="17"/>
          </p:nvPr>
        </p:nvSpPr>
        <p:spPr>
          <a:xfrm>
            <a:off x="5237812" y="5967802"/>
            <a:ext cx="4241250" cy="180000"/>
          </a:xfrm>
        </p:spPr>
        <p:txBody>
          <a:bodyPr rIns="0" anchor="t"/>
          <a:lstStyle>
            <a:lvl1pPr marL="0" indent="0">
              <a:lnSpc>
                <a:spcPct val="100000"/>
              </a:lnSpc>
              <a:spcBef>
                <a:spcPts val="0"/>
              </a:spcBef>
              <a:spcAft>
                <a:spcPts val="0"/>
              </a:spcAft>
              <a:buNone/>
              <a:defRPr sz="1200" b="0" cap="none" baseline="0">
                <a:latin typeface="Times New Roman" panose="02020603050405020304" pitchFamily="18" charset="0"/>
                <a:cs typeface="Times New Roman" panose="02020603050405020304" pitchFamily="18"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17" name="Inhaltsplatzhalter 6"/>
          <p:cNvSpPr>
            <a:spLocks noGrp="1"/>
          </p:cNvSpPr>
          <p:nvPr>
            <p:ph sz="quarter" idx="20"/>
          </p:nvPr>
        </p:nvSpPr>
        <p:spPr>
          <a:xfrm>
            <a:off x="786289" y="2170574"/>
            <a:ext cx="4241250" cy="3779376"/>
          </a:xfrm>
        </p:spPr>
        <p:txBody>
          <a:bodyPr rIns="0"/>
          <a:lstStyle>
            <a:lvl5pPr>
              <a:defRPr/>
            </a:lvl5pPr>
            <a:lvl6pPr marL="536575" indent="0">
              <a:buNone/>
              <a:defRPr/>
            </a:lvl6pPr>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dirty="0" smtClean="0"/>
          </a:p>
        </p:txBody>
      </p:sp>
      <p:sp>
        <p:nvSpPr>
          <p:cNvPr id="18" name="Inhaltsplatzhalter 6"/>
          <p:cNvSpPr>
            <a:spLocks noGrp="1"/>
          </p:cNvSpPr>
          <p:nvPr>
            <p:ph sz="quarter" idx="21"/>
          </p:nvPr>
        </p:nvSpPr>
        <p:spPr>
          <a:xfrm>
            <a:off x="5237812" y="2170574"/>
            <a:ext cx="4241250" cy="3779376"/>
          </a:xfrm>
        </p:spPr>
        <p:txBody>
          <a:bodyPr rIns="0"/>
          <a:lstStyle/>
          <a:p>
            <a:pPr lvl="0"/>
            <a:r>
              <a:rPr lang="de-DE" smtClean="0"/>
              <a:t>Textmasterformate durch Klicken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GB" dirty="0"/>
          </a:p>
        </p:txBody>
      </p:sp>
      <p:sp>
        <p:nvSpPr>
          <p:cNvPr id="10"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3091951096"/>
      </p:ext>
    </p:extLst>
  </p:cSld>
  <p:clrMapOvr>
    <a:masterClrMapping/>
  </p:clrMapOvr>
  <p:timing>
    <p:tnLst>
      <p:par>
        <p:cTn id="1" dur="indefinite" restart="never" nodeType="tmRoot"/>
      </p:par>
    </p:tnLst>
  </p:timing>
  <p:extLst mod="1">
    <p:ext uri="{DCECCB84-F9BA-43D5-87BE-67443E8EF086}">
      <p15:sldGuideLst xmlns:p15="http://schemas.microsoft.com/office/powerpoint/2012/main"/>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title and two pictures">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dirty="0"/>
          </a:p>
        </p:txBody>
      </p:sp>
      <p:sp>
        <p:nvSpPr>
          <p:cNvPr id="6" name="Foliennummernplatzhalter 5"/>
          <p:cNvSpPr>
            <a:spLocks noGrp="1"/>
          </p:cNvSpPr>
          <p:nvPr>
            <p:ph type="sldNum" sz="quarter" idx="12"/>
          </p:nvPr>
        </p:nvSpPr>
        <p:spPr/>
        <p:txBody>
          <a:bodyPr/>
          <a:lstStyle/>
          <a:p>
            <a:fld id="{B03C7EDE-C1C1-4A17-8A67-66AA4FFFB732}" type="slidenum">
              <a:rPr lang="de-DE" smtClean="0"/>
              <a:pPr/>
              <a:t>‹Nr.›</a:t>
            </a:fld>
            <a:endParaRPr lang="de-DE"/>
          </a:p>
        </p:txBody>
      </p:sp>
      <p:sp>
        <p:nvSpPr>
          <p:cNvPr id="10" name="Bildplatzhalter 7"/>
          <p:cNvSpPr>
            <a:spLocks noGrp="1"/>
          </p:cNvSpPr>
          <p:nvPr>
            <p:ph type="pic" sz="quarter" idx="15"/>
          </p:nvPr>
        </p:nvSpPr>
        <p:spPr>
          <a:xfrm>
            <a:off x="5216301" y="2170669"/>
            <a:ext cx="4270500" cy="3772547"/>
          </a:xfrm>
        </p:spPr>
        <p:txBody>
          <a:bodyPr/>
          <a:lstStyle/>
          <a:p>
            <a:r>
              <a:rPr lang="de-DE" smtClean="0"/>
              <a:t>Bild durch Klicken auf Symbol hinzufügen</a:t>
            </a:r>
            <a:endParaRPr lang="en-GB" dirty="0"/>
          </a:p>
        </p:txBody>
      </p:sp>
      <p:sp>
        <p:nvSpPr>
          <p:cNvPr id="11" name="Bildplatzhalter 7"/>
          <p:cNvSpPr>
            <a:spLocks noGrp="1"/>
          </p:cNvSpPr>
          <p:nvPr>
            <p:ph type="pic" sz="quarter" idx="16"/>
          </p:nvPr>
        </p:nvSpPr>
        <p:spPr>
          <a:xfrm>
            <a:off x="786289" y="2170669"/>
            <a:ext cx="4270500" cy="3772547"/>
          </a:xfrm>
        </p:spPr>
        <p:txBody>
          <a:bodyPr/>
          <a:lstStyle/>
          <a:p>
            <a:r>
              <a:rPr lang="de-DE" smtClean="0"/>
              <a:t>Bild durch Klicken auf Symbol hinzufügen</a:t>
            </a:r>
            <a:endParaRPr lang="en-GB" dirty="0"/>
          </a:p>
        </p:txBody>
      </p:sp>
      <p:sp>
        <p:nvSpPr>
          <p:cNvPr id="14" name="Textplatzhalter 2"/>
          <p:cNvSpPr>
            <a:spLocks noGrp="1"/>
          </p:cNvSpPr>
          <p:nvPr>
            <p:ph type="body" idx="18"/>
          </p:nvPr>
        </p:nvSpPr>
        <p:spPr>
          <a:xfrm>
            <a:off x="3766517" y="5967802"/>
            <a:ext cx="1290788" cy="180000"/>
          </a:xfrm>
        </p:spPr>
        <p:txBody>
          <a:bodyPr rIns="0" anchor="t"/>
          <a:lstStyle>
            <a:lvl1pPr marL="0" indent="0" algn="r">
              <a:lnSpc>
                <a:spcPct val="100000"/>
              </a:lnSpc>
              <a:spcBef>
                <a:spcPts val="0"/>
              </a:spcBef>
              <a:spcAft>
                <a:spcPts val="0"/>
              </a:spcAft>
              <a:buNone/>
              <a:defRPr sz="1200" b="0" cap="none" baseline="0">
                <a:solidFill>
                  <a:schemeClr val="bg1">
                    <a:lumMod val="50000"/>
                  </a:schemeClr>
                </a:solidFill>
                <a:latin typeface="Times New Roman" panose="02020603050405020304" pitchFamily="18" charset="0"/>
                <a:cs typeface="Times New Roman" panose="02020603050405020304" pitchFamily="18"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15" name="Textplatzhalter 2"/>
          <p:cNvSpPr>
            <a:spLocks noGrp="1"/>
          </p:cNvSpPr>
          <p:nvPr>
            <p:ph type="body" idx="19"/>
          </p:nvPr>
        </p:nvSpPr>
        <p:spPr>
          <a:xfrm>
            <a:off x="8196013" y="5967802"/>
            <a:ext cx="1290788" cy="180000"/>
          </a:xfrm>
        </p:spPr>
        <p:txBody>
          <a:bodyPr rIns="0" anchor="t"/>
          <a:lstStyle>
            <a:lvl1pPr marL="0" indent="0" algn="r">
              <a:lnSpc>
                <a:spcPct val="100000"/>
              </a:lnSpc>
              <a:spcBef>
                <a:spcPts val="0"/>
              </a:spcBef>
              <a:spcAft>
                <a:spcPts val="0"/>
              </a:spcAft>
              <a:buNone/>
              <a:defRPr sz="1200" b="0" cap="none" baseline="0">
                <a:solidFill>
                  <a:schemeClr val="bg1">
                    <a:lumMod val="50000"/>
                  </a:schemeClr>
                </a:solidFill>
                <a:latin typeface="Times New Roman" panose="02020603050405020304" pitchFamily="18" charset="0"/>
                <a:cs typeface="Times New Roman" panose="02020603050405020304" pitchFamily="18"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16" name="Textplatzhalter 2"/>
          <p:cNvSpPr>
            <a:spLocks noGrp="1"/>
          </p:cNvSpPr>
          <p:nvPr>
            <p:ph type="body" idx="13"/>
          </p:nvPr>
        </p:nvSpPr>
        <p:spPr>
          <a:xfrm>
            <a:off x="781645" y="5967802"/>
            <a:ext cx="4241250" cy="180000"/>
          </a:xfrm>
        </p:spPr>
        <p:txBody>
          <a:bodyPr rIns="0" anchor="t"/>
          <a:lstStyle>
            <a:lvl1pPr marL="0" indent="0">
              <a:lnSpc>
                <a:spcPct val="100000"/>
              </a:lnSpc>
              <a:spcBef>
                <a:spcPts val="0"/>
              </a:spcBef>
              <a:spcAft>
                <a:spcPts val="0"/>
              </a:spcAft>
              <a:buNone/>
              <a:defRPr sz="1200" b="0" cap="none" baseline="0">
                <a:latin typeface="Times New Roman" panose="02020603050405020304" pitchFamily="18" charset="0"/>
                <a:cs typeface="Times New Roman" panose="02020603050405020304" pitchFamily="18"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17" name="Textplatzhalter 2"/>
          <p:cNvSpPr>
            <a:spLocks noGrp="1"/>
          </p:cNvSpPr>
          <p:nvPr>
            <p:ph type="body" idx="17"/>
          </p:nvPr>
        </p:nvSpPr>
        <p:spPr>
          <a:xfrm>
            <a:off x="5237812" y="5967802"/>
            <a:ext cx="4241250" cy="180000"/>
          </a:xfrm>
        </p:spPr>
        <p:txBody>
          <a:bodyPr rIns="0" anchor="t"/>
          <a:lstStyle>
            <a:lvl1pPr marL="0" indent="0">
              <a:lnSpc>
                <a:spcPct val="100000"/>
              </a:lnSpc>
              <a:spcBef>
                <a:spcPts val="0"/>
              </a:spcBef>
              <a:spcAft>
                <a:spcPts val="0"/>
              </a:spcAft>
              <a:buNone/>
              <a:defRPr sz="1200" b="0" cap="none" baseline="0">
                <a:latin typeface="Times New Roman" panose="02020603050405020304" pitchFamily="18" charset="0"/>
                <a:cs typeface="Times New Roman" panose="02020603050405020304" pitchFamily="18"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12"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2400100689"/>
      </p:ext>
    </p:extLst>
  </p:cSld>
  <p:clrMapOvr>
    <a:masterClrMapping/>
  </p:clrMapOvr>
  <p:timing>
    <p:tnLst>
      <p:par>
        <p:cTn id="1" dur="indefinite" restart="never" nodeType="tmRoot"/>
      </p:par>
    </p:tnLst>
  </p:timing>
  <p:extLst mod="1">
    <p:ext uri="{DCECCB84-F9BA-43D5-87BE-67443E8EF086}">
      <p15:sldGuideLst xmlns:p15="http://schemas.microsoft.com/office/powerpoint/2012/main"/>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title and four cover">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smtClean="0"/>
              <a:t>Titelmasterformat durch Klicken bearbeiten</a:t>
            </a:r>
            <a:endParaRPr lang="de-DE" dirty="0"/>
          </a:p>
        </p:txBody>
      </p:sp>
      <p:sp>
        <p:nvSpPr>
          <p:cNvPr id="6" name="Foliennummernplatzhalter 5"/>
          <p:cNvSpPr>
            <a:spLocks noGrp="1"/>
          </p:cNvSpPr>
          <p:nvPr>
            <p:ph type="sldNum" sz="quarter" idx="12"/>
          </p:nvPr>
        </p:nvSpPr>
        <p:spPr/>
        <p:txBody>
          <a:bodyPr/>
          <a:lstStyle/>
          <a:p>
            <a:fld id="{B03C7EDE-C1C1-4A17-8A67-66AA4FFFB732}" type="slidenum">
              <a:rPr lang="de-DE" smtClean="0"/>
              <a:pPr/>
              <a:t>‹Nr.›</a:t>
            </a:fld>
            <a:endParaRPr lang="de-DE"/>
          </a:p>
        </p:txBody>
      </p:sp>
      <p:sp>
        <p:nvSpPr>
          <p:cNvPr id="9" name="Textplatzhalter 2"/>
          <p:cNvSpPr>
            <a:spLocks noGrp="1"/>
          </p:cNvSpPr>
          <p:nvPr>
            <p:ph type="body" idx="13"/>
          </p:nvPr>
        </p:nvSpPr>
        <p:spPr>
          <a:xfrm>
            <a:off x="781645" y="5976001"/>
            <a:ext cx="8705156" cy="224775"/>
          </a:xfrm>
        </p:spPr>
        <p:txBody>
          <a:bodyPr rIns="0" anchor="t"/>
          <a:lstStyle>
            <a:lvl1pPr marL="0" indent="0">
              <a:lnSpc>
                <a:spcPct val="100000"/>
              </a:lnSpc>
              <a:spcBef>
                <a:spcPts val="0"/>
              </a:spcBef>
              <a:spcAft>
                <a:spcPts val="0"/>
              </a:spcAft>
              <a:buNone/>
              <a:defRPr sz="1200" b="0" cap="none" baseline="0">
                <a:latin typeface="Times New Roman" panose="02020603050405020304" pitchFamily="18" charset="0"/>
                <a:cs typeface="Times New Roman" panose="02020603050405020304" pitchFamily="18"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smtClean="0"/>
              <a:t>Textmasterformate durch Klicken bearbeiten</a:t>
            </a:r>
          </a:p>
        </p:txBody>
      </p:sp>
      <p:sp>
        <p:nvSpPr>
          <p:cNvPr id="10" name="Bildplatzhalter 7"/>
          <p:cNvSpPr>
            <a:spLocks noGrp="1"/>
          </p:cNvSpPr>
          <p:nvPr>
            <p:ph type="pic" sz="quarter" idx="16"/>
          </p:nvPr>
        </p:nvSpPr>
        <p:spPr>
          <a:xfrm>
            <a:off x="786289" y="2170430"/>
            <a:ext cx="1989000" cy="3772548"/>
          </a:xfrm>
        </p:spPr>
        <p:txBody>
          <a:bodyPr/>
          <a:lstStyle/>
          <a:p>
            <a:r>
              <a:rPr lang="de-DE" smtClean="0"/>
              <a:t>Bild durch Klicken auf Symbol hinzufügen</a:t>
            </a:r>
            <a:endParaRPr lang="en-GB" dirty="0"/>
          </a:p>
        </p:txBody>
      </p:sp>
      <p:sp>
        <p:nvSpPr>
          <p:cNvPr id="12" name="Bildplatzhalter 7"/>
          <p:cNvSpPr>
            <a:spLocks noGrp="1"/>
          </p:cNvSpPr>
          <p:nvPr>
            <p:ph type="pic" sz="quarter" idx="17"/>
          </p:nvPr>
        </p:nvSpPr>
        <p:spPr>
          <a:xfrm>
            <a:off x="3023460" y="2170430"/>
            <a:ext cx="1989000" cy="3772548"/>
          </a:xfrm>
        </p:spPr>
        <p:txBody>
          <a:bodyPr/>
          <a:lstStyle/>
          <a:p>
            <a:r>
              <a:rPr lang="de-DE" smtClean="0"/>
              <a:t>Bild durch Klicken auf Symbol hinzufügen</a:t>
            </a:r>
            <a:endParaRPr lang="en-GB" dirty="0"/>
          </a:p>
        </p:txBody>
      </p:sp>
      <p:sp>
        <p:nvSpPr>
          <p:cNvPr id="13" name="Bildplatzhalter 7"/>
          <p:cNvSpPr>
            <a:spLocks noGrp="1"/>
          </p:cNvSpPr>
          <p:nvPr>
            <p:ph type="pic" sz="quarter" idx="18"/>
          </p:nvPr>
        </p:nvSpPr>
        <p:spPr>
          <a:xfrm>
            <a:off x="5260630" y="2170430"/>
            <a:ext cx="1989000" cy="3772548"/>
          </a:xfrm>
        </p:spPr>
        <p:txBody>
          <a:bodyPr/>
          <a:lstStyle/>
          <a:p>
            <a:r>
              <a:rPr lang="de-DE" smtClean="0"/>
              <a:t>Bild durch Klicken auf Symbol hinzufügen</a:t>
            </a:r>
            <a:endParaRPr lang="en-GB" dirty="0"/>
          </a:p>
        </p:txBody>
      </p:sp>
      <p:sp>
        <p:nvSpPr>
          <p:cNvPr id="14" name="Bildplatzhalter 7"/>
          <p:cNvSpPr>
            <a:spLocks noGrp="1"/>
          </p:cNvSpPr>
          <p:nvPr>
            <p:ph type="pic" sz="quarter" idx="19"/>
          </p:nvPr>
        </p:nvSpPr>
        <p:spPr>
          <a:xfrm>
            <a:off x="7497801" y="2170430"/>
            <a:ext cx="1989000" cy="3772548"/>
          </a:xfrm>
        </p:spPr>
        <p:txBody>
          <a:bodyPr/>
          <a:lstStyle/>
          <a:p>
            <a:r>
              <a:rPr lang="de-DE" smtClean="0"/>
              <a:t>Bild durch Klicken auf Symbol hinzufügen</a:t>
            </a:r>
            <a:endParaRPr lang="en-GB" dirty="0"/>
          </a:p>
        </p:txBody>
      </p:sp>
      <p:sp>
        <p:nvSpPr>
          <p:cNvPr id="11" name="Datumsplatzhalter 8"/>
          <p:cNvSpPr>
            <a:spLocks noGrp="1"/>
          </p:cNvSpPr>
          <p:nvPr userDrawn="1">
            <p:ph type="dt" sz="half" idx="2"/>
          </p:nvPr>
        </p:nvSpPr>
        <p:spPr>
          <a:xfrm>
            <a:off x="781645" y="6567803"/>
            <a:ext cx="8595268" cy="186679"/>
          </a:xfrm>
          <a:prstGeom prst="rect">
            <a:avLst/>
          </a:prstGeom>
        </p:spPr>
        <p:txBody>
          <a:bodyPr l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1140779451"/>
      </p:ext>
    </p:extLst>
  </p:cSld>
  <p:clrMapOvr>
    <a:masterClrMapping/>
  </p:clrMapOvr>
  <p:timing>
    <p:tnLst>
      <p:par>
        <p:cTn id="1" dur="indefinite" restart="never" nodeType="tmRoot"/>
      </p:par>
    </p:tnLst>
  </p:timing>
  <p:extLst mod="1">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6" Type="http://schemas.openxmlformats.org/officeDocument/2006/relationships/image" Target="../media/image2.wmf"/><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elplatzhalter 1"/>
          <p:cNvSpPr>
            <a:spLocks noGrp="1"/>
          </p:cNvSpPr>
          <p:nvPr>
            <p:ph type="title"/>
          </p:nvPr>
        </p:nvSpPr>
        <p:spPr>
          <a:xfrm>
            <a:off x="787063" y="1497649"/>
            <a:ext cx="8695857" cy="497205"/>
          </a:xfrm>
          <a:prstGeom prst="rect">
            <a:avLst/>
          </a:prstGeom>
        </p:spPr>
        <p:txBody>
          <a:bodyPr vert="horz" lIns="0" tIns="0" rIns="144000" bIns="0" rtlCol="0" anchor="t" anchorCtr="0">
            <a:noAutofit/>
          </a:bodyPr>
          <a:lstStyle/>
          <a:p>
            <a:r>
              <a:rPr lang="de-DE" dirty="0" smtClean="0"/>
              <a:t>Titelmasterformat durch Klicken bearbeiten</a:t>
            </a:r>
            <a:endParaRPr lang="de-DE" dirty="0"/>
          </a:p>
        </p:txBody>
      </p:sp>
      <p:sp>
        <p:nvSpPr>
          <p:cNvPr id="3" name="Textplatzhalter 2"/>
          <p:cNvSpPr>
            <a:spLocks noGrp="1"/>
          </p:cNvSpPr>
          <p:nvPr>
            <p:ph type="body" idx="1"/>
          </p:nvPr>
        </p:nvSpPr>
        <p:spPr>
          <a:xfrm>
            <a:off x="787063" y="2169106"/>
            <a:ext cx="8697417" cy="3780845"/>
          </a:xfrm>
          <a:prstGeom prst="rect">
            <a:avLst/>
          </a:prstGeom>
        </p:spPr>
        <p:txBody>
          <a:bodyPr vert="horz" lIns="0" tIns="0" rIns="0" bIns="0" rtlCol="0" anchor="t" anchorCtr="0">
            <a:noAutofit/>
          </a:bodyPr>
          <a:lstStyle/>
          <a:p>
            <a:pPr lvl="0"/>
            <a:r>
              <a:rPr lang="de-DE" dirty="0" smtClean="0"/>
              <a:t>Textmasterformat bearbeiten</a:t>
            </a:r>
          </a:p>
          <a:p>
            <a:pPr lvl="1"/>
            <a:r>
              <a:rPr lang="de-DE" dirty="0" smtClean="0"/>
              <a:t>Zweite Ebene</a:t>
            </a:r>
          </a:p>
          <a:p>
            <a:pPr lvl="2"/>
            <a:r>
              <a:rPr lang="de-DE" dirty="0" smtClean="0"/>
              <a:t>Dritte Ebene</a:t>
            </a:r>
          </a:p>
          <a:p>
            <a:pPr lvl="3"/>
            <a:r>
              <a:rPr lang="de-DE" dirty="0" smtClean="0"/>
              <a:t>Vierte Ebene</a:t>
            </a:r>
          </a:p>
          <a:p>
            <a:pPr lvl="4"/>
            <a:r>
              <a:rPr lang="de-DE" dirty="0" smtClean="0"/>
              <a:t>Fünfte Ebene</a:t>
            </a:r>
          </a:p>
          <a:p>
            <a:pPr lvl="4"/>
            <a:r>
              <a:rPr lang="de-DE" dirty="0" smtClean="0"/>
              <a:t>Sechste Ebene</a:t>
            </a:r>
          </a:p>
          <a:p>
            <a:pPr lvl="5"/>
            <a:r>
              <a:rPr lang="de-DE" dirty="0" smtClean="0"/>
              <a:t>Siebte Ebene</a:t>
            </a:r>
          </a:p>
          <a:p>
            <a:pPr lvl="6"/>
            <a:r>
              <a:rPr lang="de-DE" dirty="0" smtClean="0"/>
              <a:t>Achte Ebene</a:t>
            </a:r>
          </a:p>
          <a:p>
            <a:pPr lvl="7"/>
            <a:r>
              <a:rPr lang="de-DE" dirty="0" smtClean="0"/>
              <a:t>Neunte Ebene</a:t>
            </a:r>
          </a:p>
          <a:p>
            <a:pPr lvl="8"/>
            <a:r>
              <a:rPr lang="de-DE" sz="1200" dirty="0" smtClean="0"/>
              <a:t>Zehnte Ebene</a:t>
            </a:r>
            <a:endParaRPr lang="de-DE" dirty="0" smtClean="0"/>
          </a:p>
        </p:txBody>
      </p:sp>
      <p:sp>
        <p:nvSpPr>
          <p:cNvPr id="6" name="Foliennummernplatzhalter 5"/>
          <p:cNvSpPr>
            <a:spLocks noGrp="1"/>
          </p:cNvSpPr>
          <p:nvPr>
            <p:ph type="sldNum" sz="quarter" idx="4"/>
          </p:nvPr>
        </p:nvSpPr>
        <p:spPr>
          <a:xfrm>
            <a:off x="9479062" y="6549516"/>
            <a:ext cx="360074" cy="180000"/>
          </a:xfrm>
          <a:prstGeom prst="rect">
            <a:avLst/>
          </a:prstGeom>
        </p:spPr>
        <p:txBody>
          <a:bodyPr vert="horz" lIns="0" tIns="0" rIns="0" bIns="0" rtlCol="0" anchor="t" anchorCtr="0"/>
          <a:lstStyle>
            <a:lvl1pPr algn="l">
              <a:defRPr sz="1000" b="0">
                <a:solidFill>
                  <a:schemeClr val="tx1"/>
                </a:solidFill>
                <a:latin typeface="Times New Roman" panose="02020603050405020304" pitchFamily="18" charset="0"/>
                <a:cs typeface="Times New Roman" panose="02020603050405020304" pitchFamily="18" charset="0"/>
              </a:defRPr>
            </a:lvl1pPr>
          </a:lstStyle>
          <a:p>
            <a:fld id="{B03C7EDE-C1C1-4A17-8A67-66AA4FFFB732}" type="slidenum">
              <a:rPr lang="de-DE" smtClean="0"/>
              <a:pPr/>
              <a:t>‹Nr.›</a:t>
            </a:fld>
            <a:endParaRPr lang="de-DE" dirty="0"/>
          </a:p>
        </p:txBody>
      </p:sp>
      <p:pic>
        <p:nvPicPr>
          <p:cNvPr id="12" name="Grafik 11"/>
          <p:cNvPicPr>
            <a:picLocks noChangeAspect="1"/>
          </p:cNvPicPr>
          <p:nvPr/>
        </p:nvPicPr>
        <p:blipFill>
          <a:blip r:embed="rId15"/>
          <a:stretch>
            <a:fillRect/>
          </a:stretch>
        </p:blipFill>
        <p:spPr>
          <a:xfrm>
            <a:off x="781645" y="6456235"/>
            <a:ext cx="0" cy="0"/>
          </a:xfrm>
          <a:prstGeom prst="rect">
            <a:avLst/>
          </a:prstGeom>
        </p:spPr>
      </p:pic>
      <p:pic>
        <p:nvPicPr>
          <p:cNvPr id="15" name="Grafik 14"/>
          <p:cNvPicPr>
            <a:picLocks noChangeAspect="1"/>
          </p:cNvPicPr>
          <p:nvPr/>
        </p:nvPicPr>
        <p:blipFill>
          <a:blip r:embed="rId15" cstate="print"/>
          <a:stretch>
            <a:fillRect/>
          </a:stretch>
        </p:blipFill>
        <p:spPr>
          <a:xfrm>
            <a:off x="781645" y="6456236"/>
            <a:ext cx="557578" cy="52007"/>
          </a:xfrm>
          <a:prstGeom prst="rect">
            <a:avLst/>
          </a:prstGeom>
        </p:spPr>
      </p:pic>
      <p:pic>
        <p:nvPicPr>
          <p:cNvPr id="18" name="Grafik 17" descr="rz_dg-oldenbourg.eps"/>
          <p:cNvPicPr>
            <a:picLocks noChangeAspect="1"/>
          </p:cNvPicPr>
          <p:nvPr userDrawn="1"/>
        </p:nvPicPr>
        <p:blipFill>
          <a:blip r:embed="rId16" cstate="print"/>
          <a:stretch>
            <a:fillRect/>
          </a:stretch>
        </p:blipFill>
        <p:spPr>
          <a:xfrm>
            <a:off x="450895" y="-10048"/>
            <a:ext cx="1285875" cy="657225"/>
          </a:xfrm>
          <a:prstGeom prst="rect">
            <a:avLst/>
          </a:prstGeom>
        </p:spPr>
      </p:pic>
      <p:sp>
        <p:nvSpPr>
          <p:cNvPr id="10" name="Datumsplatzhalter 8"/>
          <p:cNvSpPr>
            <a:spLocks noGrp="1"/>
          </p:cNvSpPr>
          <p:nvPr userDrawn="1">
            <p:ph type="dt" sz="half" idx="2"/>
          </p:nvPr>
        </p:nvSpPr>
        <p:spPr>
          <a:xfrm>
            <a:off x="781645" y="6567803"/>
            <a:ext cx="8595268" cy="186679"/>
          </a:xfrm>
          <a:prstGeom prst="rect">
            <a:avLst/>
          </a:prstGeom>
        </p:spPr>
        <p:txBody>
          <a:bodyPr lIns="0" tIns="0" bIns="0"/>
          <a:lstStyle>
            <a:lvl1pPr>
              <a:defRPr sz="1000" i="1"/>
            </a:lvl1pPr>
          </a:lstStyle>
          <a:p>
            <a:r>
              <a:rPr lang="de-DE" dirty="0" err="1" smtClean="0"/>
              <a:t>Varian</a:t>
            </a:r>
            <a:r>
              <a:rPr lang="de-DE" dirty="0" smtClean="0"/>
              <a:t>: Grundzüge der Mikroökonomik 9. A. De Gruyter </a:t>
            </a:r>
            <a:r>
              <a:rPr lang="de-DE" dirty="0" err="1" smtClean="0"/>
              <a:t>Oldenbourg</a:t>
            </a:r>
            <a:r>
              <a:rPr lang="de-DE" dirty="0" smtClean="0"/>
              <a:t> 2016. ISBN 978-3-11-044093-5</a:t>
            </a:r>
            <a:endParaRPr lang="de-DE" dirty="0"/>
          </a:p>
        </p:txBody>
      </p:sp>
    </p:spTree>
    <p:extLst>
      <p:ext uri="{BB962C8B-B14F-4D97-AF65-F5344CB8AC3E}">
        <p14:creationId xmlns:p14="http://schemas.microsoft.com/office/powerpoint/2010/main" val="2974773858"/>
      </p:ext>
    </p:extLst>
  </p:cSld>
  <p:clrMap bg1="lt1" tx1="dk1" bg2="lt2" tx2="dk2" accent1="accent1" accent2="accent2" accent3="accent3" accent4="accent4" accent5="accent5" accent6="accent6" hlink="hlink" folHlink="folHlink"/>
  <p:sldLayoutIdLst>
    <p:sldLayoutId id="2147483694" r:id="rId1"/>
    <p:sldLayoutId id="2147483728" r:id="rId2"/>
    <p:sldLayoutId id="2147483730" r:id="rId3"/>
    <p:sldLayoutId id="2147483695" r:id="rId4"/>
    <p:sldLayoutId id="2147483696" r:id="rId5"/>
    <p:sldLayoutId id="2147483701" r:id="rId6"/>
    <p:sldLayoutId id="2147483698" r:id="rId7"/>
    <p:sldLayoutId id="2147483677" r:id="rId8"/>
    <p:sldLayoutId id="2147483729" r:id="rId9"/>
    <p:sldLayoutId id="2147483703" r:id="rId10"/>
    <p:sldLayoutId id="2147483709" r:id="rId11"/>
    <p:sldLayoutId id="2147483699" r:id="rId12"/>
    <p:sldLayoutId id="2147483700" r:id="rId13"/>
  </p:sldLayoutIdLst>
  <p:timing>
    <p:tnLst>
      <p:par>
        <p:cTn id="1" dur="indefinite" restart="never" nodeType="tmRoot"/>
      </p:par>
    </p:tnLst>
  </p:timing>
  <p:hf hdr="0"/>
  <p:txStyles>
    <p:titleStyle>
      <a:lvl1pPr algn="l" defTabSz="914400" rtl="0" eaLnBrk="1" latinLnBrk="0" hangingPunct="1">
        <a:lnSpc>
          <a:spcPct val="100000"/>
        </a:lnSpc>
        <a:spcBef>
          <a:spcPct val="0"/>
        </a:spcBef>
        <a:buNone/>
        <a:defRPr sz="1800" b="1" kern="1200" cap="all" baseline="0">
          <a:solidFill>
            <a:schemeClr val="tx1"/>
          </a:solidFill>
          <a:latin typeface="+mj-lt"/>
          <a:ea typeface="+mj-ea"/>
          <a:cs typeface="Arial" panose="020B0604020202020204" pitchFamily="34" charset="0"/>
        </a:defRPr>
      </a:lvl1pPr>
    </p:titleStyle>
    <p:bodyStyle>
      <a:lvl1pPr marL="0" indent="0" algn="l" defTabSz="914400" rtl="0" eaLnBrk="1" latinLnBrk="0" hangingPunct="1">
        <a:lnSpc>
          <a:spcPct val="100000"/>
        </a:lnSpc>
        <a:spcBef>
          <a:spcPts val="1400"/>
        </a:spcBef>
        <a:spcAft>
          <a:spcPts val="800"/>
        </a:spcAft>
        <a:buFont typeface="Arial" panose="020B0604020202020204" pitchFamily="34" charset="0"/>
        <a:buNone/>
        <a:defRPr sz="1400" b="1" i="0" kern="1200" cap="all" spc="50" baseline="0">
          <a:solidFill>
            <a:schemeClr val="tx1"/>
          </a:solidFill>
          <a:latin typeface="+mj-lt"/>
          <a:ea typeface="+mn-ea"/>
          <a:cs typeface="+mn-cs"/>
        </a:defRPr>
      </a:lvl1pPr>
      <a:lvl2pPr marL="0" indent="0" algn="l" defTabSz="914400" rtl="0" eaLnBrk="1" latinLnBrk="0" hangingPunct="1">
        <a:lnSpc>
          <a:spcPct val="100000"/>
        </a:lnSpc>
        <a:spcBef>
          <a:spcPts val="800"/>
        </a:spcBef>
        <a:spcAft>
          <a:spcPts val="800"/>
        </a:spcAft>
        <a:buSzPct val="70000"/>
        <a:buFont typeface="Wingdings 3" panose="05040102010807070707" pitchFamily="18" charset="2"/>
        <a:buNone/>
        <a:defRPr sz="1200" kern="1200">
          <a:solidFill>
            <a:schemeClr val="tx1"/>
          </a:solidFill>
          <a:latin typeface="+mn-lt"/>
          <a:ea typeface="+mn-ea"/>
          <a:cs typeface="+mn-cs"/>
        </a:defRPr>
      </a:lvl2pPr>
      <a:lvl3pPr marL="179388" indent="-179388" algn="l" defTabSz="914400" rtl="0" eaLnBrk="1" latinLnBrk="0" hangingPunct="1">
        <a:lnSpc>
          <a:spcPct val="100000"/>
        </a:lnSpc>
        <a:spcBef>
          <a:spcPts val="800"/>
        </a:spcBef>
        <a:spcAft>
          <a:spcPts val="800"/>
        </a:spcAft>
        <a:buSzPct val="70000"/>
        <a:buFont typeface="Wingdings 3" panose="05040102010807070707" pitchFamily="18" charset="2"/>
        <a:buChar char=""/>
        <a:defRPr sz="1200" kern="1200">
          <a:solidFill>
            <a:schemeClr val="tx1"/>
          </a:solidFill>
          <a:latin typeface="+mn-lt"/>
          <a:ea typeface="+mn-ea"/>
          <a:cs typeface="+mn-cs"/>
        </a:defRPr>
      </a:lvl3pPr>
      <a:lvl4pPr marL="360000" indent="-180000" algn="l" defTabSz="914400" rtl="0" eaLnBrk="1" latinLnBrk="0" hangingPunct="1">
        <a:lnSpc>
          <a:spcPct val="100000"/>
        </a:lnSpc>
        <a:spcBef>
          <a:spcPts val="800"/>
        </a:spcBef>
        <a:spcAft>
          <a:spcPts val="800"/>
        </a:spcAft>
        <a:buSzPct val="70000"/>
        <a:buFont typeface="Wingdings 3" panose="05040102010807070707" pitchFamily="18" charset="2"/>
        <a:buChar char=""/>
        <a:defRPr sz="1200" b="0" i="0" kern="1200" baseline="0">
          <a:solidFill>
            <a:schemeClr val="tx1"/>
          </a:solidFill>
          <a:latin typeface="+mn-lt"/>
          <a:ea typeface="+mn-ea"/>
          <a:cs typeface="Arial" panose="020B0604020202020204" pitchFamily="34" charset="0"/>
        </a:defRPr>
      </a:lvl4pPr>
      <a:lvl5pPr marL="540000" indent="-180000" algn="l" defTabSz="914400" rtl="0" eaLnBrk="1" latinLnBrk="0" hangingPunct="1">
        <a:lnSpc>
          <a:spcPct val="100000"/>
        </a:lnSpc>
        <a:spcBef>
          <a:spcPts val="800"/>
        </a:spcBef>
        <a:spcAft>
          <a:spcPts val="800"/>
        </a:spcAft>
        <a:buSzPct val="70000"/>
        <a:buFont typeface="Wingdings 3" panose="05040102010807070707" pitchFamily="18" charset="2"/>
        <a:buChar char=""/>
        <a:defRPr sz="1200" kern="1200">
          <a:solidFill>
            <a:schemeClr val="tx1"/>
          </a:solidFill>
          <a:latin typeface="+mn-lt"/>
          <a:ea typeface="+mn-ea"/>
          <a:cs typeface="Arial" panose="020B0604020202020204" pitchFamily="34" charset="0"/>
        </a:defRPr>
      </a:lvl5pPr>
      <a:lvl6pPr marL="540000" indent="-180000" algn="l" defTabSz="914400" rtl="0" eaLnBrk="1" latinLnBrk="0" hangingPunct="1">
        <a:lnSpc>
          <a:spcPct val="100000"/>
        </a:lnSpc>
        <a:spcBef>
          <a:spcPts val="800"/>
        </a:spcBef>
        <a:spcAft>
          <a:spcPts val="800"/>
        </a:spcAft>
        <a:buSzPct val="70000"/>
        <a:buFont typeface="Wingdings 3" panose="05040102010807070707" pitchFamily="18" charset="2"/>
        <a:buChar char=""/>
        <a:defRPr sz="1200" b="0" kern="1200" baseline="0">
          <a:solidFill>
            <a:schemeClr val="tx1"/>
          </a:solidFill>
          <a:latin typeface="+mn-lt"/>
          <a:ea typeface="+mn-ea"/>
          <a:cs typeface="+mn-cs"/>
        </a:defRPr>
      </a:lvl6pPr>
      <a:lvl7pPr marL="540000" indent="-180000" algn="l" defTabSz="914400" rtl="0" eaLnBrk="1" latinLnBrk="0" hangingPunct="1">
        <a:lnSpc>
          <a:spcPct val="100000"/>
        </a:lnSpc>
        <a:spcBef>
          <a:spcPts val="800"/>
        </a:spcBef>
        <a:spcAft>
          <a:spcPts val="800"/>
        </a:spcAft>
        <a:buSzPct val="70000"/>
        <a:buFont typeface="Wingdings 3" panose="05040102010807070707" pitchFamily="18" charset="2"/>
        <a:buChar char=""/>
        <a:defRPr sz="1200" kern="1200">
          <a:solidFill>
            <a:schemeClr val="tx1"/>
          </a:solidFill>
          <a:latin typeface="+mn-lt"/>
          <a:ea typeface="+mn-ea"/>
          <a:cs typeface="+mn-cs"/>
        </a:defRPr>
      </a:lvl7pPr>
      <a:lvl8pPr marL="540000" indent="-180000" algn="l" defTabSz="914400" rtl="0" eaLnBrk="1" latinLnBrk="0" hangingPunct="1">
        <a:lnSpc>
          <a:spcPct val="100000"/>
        </a:lnSpc>
        <a:spcBef>
          <a:spcPts val="800"/>
        </a:spcBef>
        <a:spcAft>
          <a:spcPts val="800"/>
        </a:spcAft>
        <a:buSzPct val="70000"/>
        <a:buFont typeface="Wingdings 3" panose="05040102010807070707" pitchFamily="18" charset="2"/>
        <a:buChar char=""/>
        <a:defRPr sz="1200" kern="1200">
          <a:solidFill>
            <a:schemeClr val="tx1"/>
          </a:solidFill>
          <a:latin typeface="+mn-lt"/>
          <a:ea typeface="+mn-ea"/>
          <a:cs typeface="+mn-cs"/>
        </a:defRPr>
      </a:lvl8pPr>
      <a:lvl9pPr marL="540000" indent="-180000" algn="l" defTabSz="914400" rtl="0" eaLnBrk="1" latinLnBrk="0" hangingPunct="1">
        <a:lnSpc>
          <a:spcPct val="100000"/>
        </a:lnSpc>
        <a:spcBef>
          <a:spcPts val="800"/>
        </a:spcBef>
        <a:spcAft>
          <a:spcPts val="800"/>
        </a:spcAft>
        <a:buSzPct val="70000"/>
        <a:buFont typeface="Wingdings 3" panose="05040102010807070707" pitchFamily="18" charset="2"/>
        <a:buChar char=""/>
        <a:defRPr sz="1200" kern="1200" baseline="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0" pos="7355" userDrawn="1">
          <p15:clr>
            <a:srgbClr val="F26B43"/>
          </p15:clr>
        </p15:guide>
        <p15:guide id="1" orient="horz" pos="981" userDrawn="1">
          <p15:clr>
            <a:srgbClr val="F26B43"/>
          </p15:clr>
        </p15:guide>
        <p15:guide id="2" orient="horz" pos="1253" userDrawn="1">
          <p15:clr>
            <a:srgbClr val="F26B43"/>
          </p15:clr>
        </p15:guide>
        <p15:guide id="3" orient="horz" pos="1366" userDrawn="1">
          <p15:clr>
            <a:srgbClr val="F26B43"/>
          </p15:clr>
        </p15:guide>
        <p15:guide id="5" orient="horz" pos="4156" userDrawn="1">
          <p15:clr>
            <a:srgbClr val="F26B43"/>
          </p15:clr>
        </p15:guide>
        <p15:guide id="6" orient="horz" pos="3906" userDrawn="1">
          <p15:clr>
            <a:srgbClr val="F26B43"/>
          </p15:clr>
        </p15:guide>
        <p15:guide id="7" orient="horz" pos="3748" userDrawn="1">
          <p15:clr>
            <a:srgbClr val="F26B43"/>
          </p15:clr>
        </p15:guide>
        <p15:guide id="8" pos="608"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4.xml"/><Relationship Id="rId1" Type="http://schemas.openxmlformats.org/officeDocument/2006/relationships/vmlDrawing" Target="../drawings/vmlDrawing1.vml"/><Relationship Id="rId4" Type="http://schemas.openxmlformats.org/officeDocument/2006/relationships/image" Target="../media/image4.wmf"/></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5.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4.xml"/><Relationship Id="rId1" Type="http://schemas.openxmlformats.org/officeDocument/2006/relationships/vmlDrawing" Target="../drawings/vmlDrawing2.vml"/><Relationship Id="rId4" Type="http://schemas.openxmlformats.org/officeDocument/2006/relationships/image" Target="../media/image5.emf"/></Relationships>
</file>

<file path=ppt/slides/_rels/slide16.xml.rels><?xml version="1.0" encoding="UTF-8" standalone="yes"?>
<Relationships xmlns="http://schemas.openxmlformats.org/package/2006/relationships"><Relationship Id="rId8" Type="http://schemas.openxmlformats.org/officeDocument/2006/relationships/image" Target="../media/image8.emf"/><Relationship Id="rId3" Type="http://schemas.openxmlformats.org/officeDocument/2006/relationships/oleObject" Target="../embeddings/oleObject3.bin"/><Relationship Id="rId7" Type="http://schemas.openxmlformats.org/officeDocument/2006/relationships/oleObject" Target="../embeddings/oleObject5.bin"/><Relationship Id="rId2" Type="http://schemas.openxmlformats.org/officeDocument/2006/relationships/slideLayout" Target="../slideLayouts/slideLayout4.xml"/><Relationship Id="rId1" Type="http://schemas.openxmlformats.org/officeDocument/2006/relationships/vmlDrawing" Target="../drawings/vmlDrawing3.vml"/><Relationship Id="rId6" Type="http://schemas.openxmlformats.org/officeDocument/2006/relationships/image" Target="../media/image7.emf"/><Relationship Id="rId5" Type="http://schemas.openxmlformats.org/officeDocument/2006/relationships/oleObject" Target="../embeddings/oleObject4.bin"/><Relationship Id="rId10" Type="http://schemas.openxmlformats.org/officeDocument/2006/relationships/image" Target="../media/image9.emf"/><Relationship Id="rId4" Type="http://schemas.openxmlformats.org/officeDocument/2006/relationships/image" Target="../media/image6.emf"/><Relationship Id="rId9" Type="http://schemas.openxmlformats.org/officeDocument/2006/relationships/oleObject" Target="../embeddings/oleObject6.bin"/></Relationships>
</file>

<file path=ppt/slides/_rels/slide17.xml.rels><?xml version="1.0" encoding="UTF-8" standalone="yes"?>
<Relationships xmlns="http://schemas.openxmlformats.org/package/2006/relationships"><Relationship Id="rId8" Type="http://schemas.openxmlformats.org/officeDocument/2006/relationships/image" Target="../media/image12.emf"/><Relationship Id="rId3" Type="http://schemas.openxmlformats.org/officeDocument/2006/relationships/oleObject" Target="../embeddings/oleObject7.bin"/><Relationship Id="rId7" Type="http://schemas.openxmlformats.org/officeDocument/2006/relationships/oleObject" Target="../embeddings/oleObject9.bin"/><Relationship Id="rId2" Type="http://schemas.openxmlformats.org/officeDocument/2006/relationships/slideLayout" Target="../slideLayouts/slideLayout4.xml"/><Relationship Id="rId1" Type="http://schemas.openxmlformats.org/officeDocument/2006/relationships/vmlDrawing" Target="../drawings/vmlDrawing4.vml"/><Relationship Id="rId6" Type="http://schemas.openxmlformats.org/officeDocument/2006/relationships/image" Target="../media/image11.emf"/><Relationship Id="rId5" Type="http://schemas.openxmlformats.org/officeDocument/2006/relationships/oleObject" Target="../embeddings/oleObject8.bin"/><Relationship Id="rId10" Type="http://schemas.openxmlformats.org/officeDocument/2006/relationships/image" Target="../media/image13.emf"/><Relationship Id="rId4" Type="http://schemas.openxmlformats.org/officeDocument/2006/relationships/image" Target="../media/image10.emf"/><Relationship Id="rId9" Type="http://schemas.openxmlformats.org/officeDocument/2006/relationships/oleObject" Target="../embeddings/oleObject10.bin"/></Relationships>
</file>

<file path=ppt/slides/_rels/slide18.xml.rels><?xml version="1.0" encoding="UTF-8" standalone="yes"?>
<Relationships xmlns="http://schemas.openxmlformats.org/package/2006/relationships"><Relationship Id="rId3" Type="http://schemas.openxmlformats.org/officeDocument/2006/relationships/oleObject" Target="../embeddings/oleObject11.bin"/><Relationship Id="rId2" Type="http://schemas.openxmlformats.org/officeDocument/2006/relationships/slideLayout" Target="../slideLayouts/slideLayout4.xml"/><Relationship Id="rId1" Type="http://schemas.openxmlformats.org/officeDocument/2006/relationships/vmlDrawing" Target="../drawings/vmlDrawing5.vml"/><Relationship Id="rId6" Type="http://schemas.openxmlformats.org/officeDocument/2006/relationships/image" Target="../media/image15.emf"/><Relationship Id="rId5" Type="http://schemas.openxmlformats.org/officeDocument/2006/relationships/oleObject" Target="../embeddings/oleObject12.bin"/><Relationship Id="rId4" Type="http://schemas.openxmlformats.org/officeDocument/2006/relationships/image" Target="../media/image14.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ltLang="de-DE" dirty="0">
                <a:ea typeface="ＭＳ Ｐゴシック" charset="-128"/>
              </a:rPr>
              <a:t>38. </a:t>
            </a:r>
            <a:r>
              <a:rPr lang="de-DE" altLang="de-DE" dirty="0" err="1">
                <a:ea typeface="ＭＳ Ｐゴシック" charset="-128"/>
              </a:rPr>
              <a:t>kapitel</a:t>
            </a:r>
            <a:endParaRPr lang="de-DE" dirty="0"/>
          </a:p>
        </p:txBody>
      </p:sp>
      <p:sp>
        <p:nvSpPr>
          <p:cNvPr id="3" name="Inhaltsplatzhalter 2"/>
          <p:cNvSpPr>
            <a:spLocks noGrp="1"/>
          </p:cNvSpPr>
          <p:nvPr>
            <p:ph idx="1"/>
          </p:nvPr>
        </p:nvSpPr>
        <p:spPr/>
        <p:txBody>
          <a:bodyPr/>
          <a:lstStyle/>
          <a:p>
            <a:r>
              <a:rPr lang="de-DE" altLang="de-DE" dirty="0">
                <a:ea typeface="ＭＳ Ｐゴシック" charset="-128"/>
              </a:rPr>
              <a:t>Asymmetrische </a:t>
            </a:r>
            <a:r>
              <a:rPr lang="de-DE" altLang="de-DE" dirty="0" err="1">
                <a:ea typeface="ＭＳ Ｐゴシック" charset="-128"/>
              </a:rPr>
              <a:t>information</a:t>
            </a:r>
            <a:r>
              <a:rPr lang="de-DE" altLang="de-DE" dirty="0">
                <a:ea typeface="ＭＳ Ｐゴシック" charset="-128"/>
              </a:rPr>
              <a:t> </a:t>
            </a:r>
          </a:p>
          <a:p>
            <a:endParaRPr lang="de-DE" dirty="0"/>
          </a:p>
        </p:txBody>
      </p:sp>
      <p:sp>
        <p:nvSpPr>
          <p:cNvPr id="4" name="Foliennummernplatzhalter 3"/>
          <p:cNvSpPr>
            <a:spLocks noGrp="1"/>
          </p:cNvSpPr>
          <p:nvPr>
            <p:ph type="sldNum" sz="quarter" idx="12"/>
          </p:nvPr>
        </p:nvSpPr>
        <p:spPr/>
        <p:txBody>
          <a:bodyPr/>
          <a:lstStyle/>
          <a:p>
            <a:fld id="{B03C7EDE-C1C1-4A17-8A67-66AA4FFFB732}" type="slidenum">
              <a:rPr lang="de-DE" smtClean="0"/>
              <a:pPr/>
              <a:t>1</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spTree>
    <p:extLst>
      <p:ext uri="{BB962C8B-B14F-4D97-AF65-F5344CB8AC3E}">
        <p14:creationId xmlns:p14="http://schemas.microsoft.com/office/powerpoint/2010/main" val="355001060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13568" y="1043165"/>
            <a:ext cx="6740172" cy="264889"/>
          </a:xfrm>
        </p:spPr>
        <p:txBody>
          <a:bodyPr/>
          <a:lstStyle/>
          <a:p>
            <a:r>
              <a:rPr lang="de-DE" dirty="0" smtClean="0"/>
              <a:t>Signale am arbeitsmarkt</a:t>
            </a:r>
            <a:endParaRPr lang="de-DE" dirty="0"/>
          </a:p>
        </p:txBody>
      </p:sp>
      <p:sp>
        <p:nvSpPr>
          <p:cNvPr id="3" name="Inhaltsplatzhalter 2"/>
          <p:cNvSpPr>
            <a:spLocks noGrp="1"/>
          </p:cNvSpPr>
          <p:nvPr>
            <p:ph idx="1"/>
          </p:nvPr>
        </p:nvSpPr>
        <p:spPr>
          <a:xfrm>
            <a:off x="813568" y="1563756"/>
            <a:ext cx="8767754" cy="4757531"/>
          </a:xfrm>
        </p:spPr>
        <p:txBody>
          <a:bodyPr/>
          <a:lstStyle/>
          <a:p>
            <a:r>
              <a:rPr lang="de-DE" sz="1600" b="0" dirty="0" smtClean="0">
                <a:latin typeface="Arial" panose="020B0604020202020204" pitchFamily="34" charset="0"/>
                <a:cs typeface="Arial" panose="020B0604020202020204" pitchFamily="34" charset="0"/>
              </a:rPr>
              <a:t>Es gibt arbeiter mit hohen und solche mit niedrigeren Fähigkeiten. </a:t>
            </a:r>
          </a:p>
          <a:p>
            <a:r>
              <a:rPr lang="de-DE" sz="1600" b="0" dirty="0" smtClean="0">
                <a:latin typeface="Arial" panose="020B0604020202020204" pitchFamily="34" charset="0"/>
                <a:cs typeface="Arial" panose="020B0604020202020204" pitchFamily="34" charset="0"/>
              </a:rPr>
              <a:t>Die jeweiligen grenzprodukte sind </a:t>
            </a:r>
            <a:r>
              <a:rPr lang="de-DE" sz="1600" b="0" cap="none" dirty="0" smtClean="0">
                <a:latin typeface="Arial" panose="020B0604020202020204" pitchFamily="34" charset="0"/>
                <a:cs typeface="Arial" panose="020B0604020202020204" pitchFamily="34" charset="0"/>
              </a:rPr>
              <a:t>a</a:t>
            </a:r>
            <a:r>
              <a:rPr lang="de-DE" sz="1600" b="0" baseline="-25000" dirty="0" smtClean="0">
                <a:latin typeface="Arial" panose="020B0604020202020204" pitchFamily="34" charset="0"/>
                <a:cs typeface="Arial" panose="020B0604020202020204" pitchFamily="34" charset="0"/>
              </a:rPr>
              <a:t>h</a:t>
            </a:r>
            <a:r>
              <a:rPr lang="de-DE" sz="1600" b="0" dirty="0" smtClean="0">
                <a:latin typeface="Arial" panose="020B0604020202020204" pitchFamily="34" charset="0"/>
                <a:cs typeface="Arial" panose="020B0604020202020204" pitchFamily="34" charset="0"/>
              </a:rPr>
              <a:t> und </a:t>
            </a:r>
            <a:r>
              <a:rPr lang="de-DE" sz="1600" b="0" cap="none" dirty="0" err="1" smtClean="0">
                <a:latin typeface="Arial" panose="020B0604020202020204" pitchFamily="34" charset="0"/>
                <a:cs typeface="Arial" panose="020B0604020202020204" pitchFamily="34" charset="0"/>
              </a:rPr>
              <a:t>a</a:t>
            </a:r>
            <a:r>
              <a:rPr lang="de-DE" sz="1600" b="0" baseline="-25000" dirty="0" err="1" smtClean="0">
                <a:latin typeface="Arial" panose="020B0604020202020204" pitchFamily="34" charset="0"/>
                <a:cs typeface="Arial" panose="020B0604020202020204" pitchFamily="34" charset="0"/>
              </a:rPr>
              <a:t>N</a:t>
            </a:r>
            <a:r>
              <a:rPr lang="de-DE" sz="1600" b="0" dirty="0" smtClean="0">
                <a:latin typeface="Arial" panose="020B0604020202020204" pitchFamily="34" charset="0"/>
                <a:cs typeface="Arial" panose="020B0604020202020204" pitchFamily="34" charset="0"/>
              </a:rPr>
              <a:t>, mit </a:t>
            </a:r>
            <a:r>
              <a:rPr lang="de-DE" sz="1600" b="0" cap="none" dirty="0" err="1">
                <a:latin typeface="Arial" panose="020B0604020202020204" pitchFamily="34" charset="0"/>
                <a:cs typeface="Arial" panose="020B0604020202020204" pitchFamily="34" charset="0"/>
              </a:rPr>
              <a:t>a</a:t>
            </a:r>
            <a:r>
              <a:rPr lang="de-DE" sz="1600" b="0" baseline="-25000" dirty="0" err="1">
                <a:latin typeface="Arial" panose="020B0604020202020204" pitchFamily="34" charset="0"/>
                <a:cs typeface="Arial" panose="020B0604020202020204" pitchFamily="34" charset="0"/>
              </a:rPr>
              <a:t>N</a:t>
            </a:r>
            <a:r>
              <a:rPr lang="de-DE" sz="1600" b="0" dirty="0" smtClean="0">
                <a:latin typeface="Arial" panose="020B0604020202020204" pitchFamily="34" charset="0"/>
                <a:cs typeface="Arial" panose="020B0604020202020204" pitchFamily="34" charset="0"/>
              </a:rPr>
              <a:t> &lt;</a:t>
            </a:r>
            <a:r>
              <a:rPr lang="de-DE" sz="1600" b="0" cap="none" dirty="0">
                <a:latin typeface="Arial" panose="020B0604020202020204" pitchFamily="34" charset="0"/>
                <a:cs typeface="Arial" panose="020B0604020202020204" pitchFamily="34" charset="0"/>
              </a:rPr>
              <a:t> </a:t>
            </a:r>
            <a:r>
              <a:rPr lang="de-DE" sz="1600" b="0" cap="none" dirty="0" smtClean="0">
                <a:latin typeface="Arial" panose="020B0604020202020204" pitchFamily="34" charset="0"/>
                <a:cs typeface="Arial" panose="020B0604020202020204" pitchFamily="34" charset="0"/>
              </a:rPr>
              <a:t>a</a:t>
            </a:r>
            <a:r>
              <a:rPr lang="de-DE" sz="1600" b="0" baseline="-25000" dirty="0" smtClean="0">
                <a:latin typeface="Arial" panose="020B0604020202020204" pitchFamily="34" charset="0"/>
                <a:cs typeface="Arial" panose="020B0604020202020204" pitchFamily="34" charset="0"/>
              </a:rPr>
              <a:t>h</a:t>
            </a:r>
            <a:r>
              <a:rPr lang="de-DE" sz="1600" b="0" dirty="0" smtClean="0">
                <a:latin typeface="Arial" panose="020B0604020202020204" pitchFamily="34" charset="0"/>
                <a:cs typeface="Arial" panose="020B0604020202020204" pitchFamily="34" charset="0"/>
              </a:rPr>
              <a:t>. </a:t>
            </a:r>
          </a:p>
          <a:p>
            <a:r>
              <a:rPr lang="de-DE" sz="1600" b="0" dirty="0" smtClean="0">
                <a:latin typeface="Arial" panose="020B0604020202020204" pitchFamily="34" charset="0"/>
                <a:cs typeface="Arial" panose="020B0604020202020204" pitchFamily="34" charset="0"/>
              </a:rPr>
              <a:t>Der anteil der arbeiter mit hohen fähigkeiten an allen arbeitern ist </a:t>
            </a:r>
            <a:r>
              <a:rPr lang="de-DE" sz="1600" b="0" cap="none" dirty="0" smtClean="0">
                <a:latin typeface="Arial" panose="020B0604020202020204" pitchFamily="34" charset="0"/>
                <a:cs typeface="Arial" panose="020B0604020202020204" pitchFamily="34" charset="0"/>
              </a:rPr>
              <a:t>h</a:t>
            </a:r>
            <a:r>
              <a:rPr lang="de-DE" sz="1600" b="0" dirty="0" smtClean="0">
                <a:latin typeface="Arial" panose="020B0604020202020204" pitchFamily="34" charset="0"/>
                <a:cs typeface="Arial" panose="020B0604020202020204" pitchFamily="34" charset="0"/>
              </a:rPr>
              <a:t>. </a:t>
            </a:r>
          </a:p>
          <a:p>
            <a:r>
              <a:rPr lang="de-DE" sz="1600" b="0" dirty="0" smtClean="0">
                <a:latin typeface="Arial" panose="020B0604020202020204" pitchFamily="34" charset="0"/>
                <a:cs typeface="Arial" panose="020B0604020202020204" pitchFamily="34" charset="0"/>
              </a:rPr>
              <a:t>Jeder arbeiter wird nach seinem erwarteten grenzprodukt entlohnt.</a:t>
            </a:r>
          </a:p>
          <a:p>
            <a:r>
              <a:rPr lang="de-DE" sz="1600" b="0" dirty="0" smtClean="0">
                <a:latin typeface="Arial" panose="020B0604020202020204" pitchFamily="34" charset="0"/>
                <a:cs typeface="Arial" panose="020B0604020202020204" pitchFamily="34" charset="0"/>
              </a:rPr>
              <a:t>Wenn die unternehmen die arbeiter unterscheiden können, erhält daher</a:t>
            </a:r>
          </a:p>
          <a:p>
            <a:r>
              <a:rPr lang="de-DE" sz="1600" b="0" dirty="0">
                <a:latin typeface="Arial" panose="020B0604020202020204" pitchFamily="34" charset="0"/>
                <a:cs typeface="Arial" panose="020B0604020202020204" pitchFamily="34" charset="0"/>
              </a:rPr>
              <a:t>	</a:t>
            </a:r>
            <a:r>
              <a:rPr lang="de-DE" sz="1600" b="0" dirty="0" smtClean="0">
                <a:latin typeface="Arial" panose="020B0604020202020204" pitchFamily="34" charset="0"/>
                <a:cs typeface="Arial" panose="020B0604020202020204" pitchFamily="34" charset="0"/>
              </a:rPr>
              <a:t>ein arbeiter mit hoher fähigkeit einen lohn von</a:t>
            </a:r>
            <a:r>
              <a:rPr lang="de-DE" sz="1600" b="0" cap="none" dirty="0" smtClean="0">
                <a:latin typeface="Arial" panose="020B0604020202020204" pitchFamily="34" charset="0"/>
                <a:cs typeface="Arial" panose="020B0604020202020204" pitchFamily="34" charset="0"/>
              </a:rPr>
              <a:t> </a:t>
            </a:r>
            <a:r>
              <a:rPr lang="de-DE" sz="1600" b="0" cap="none" dirty="0" err="1" smtClean="0">
                <a:latin typeface="Arial" panose="020B0604020202020204" pitchFamily="34" charset="0"/>
                <a:cs typeface="Arial" panose="020B0604020202020204" pitchFamily="34" charset="0"/>
              </a:rPr>
              <a:t>w</a:t>
            </a:r>
            <a:r>
              <a:rPr lang="de-DE" sz="1600" b="0" baseline="-25000" dirty="0" err="1" smtClean="0">
                <a:latin typeface="Arial" panose="020B0604020202020204" pitchFamily="34" charset="0"/>
                <a:cs typeface="Arial" panose="020B0604020202020204" pitchFamily="34" charset="0"/>
              </a:rPr>
              <a:t>h</a:t>
            </a:r>
            <a:r>
              <a:rPr lang="de-DE" sz="1600" b="0" dirty="0">
                <a:latin typeface="Arial" panose="020B0604020202020204" pitchFamily="34" charset="0"/>
                <a:cs typeface="Arial" panose="020B0604020202020204" pitchFamily="34" charset="0"/>
              </a:rPr>
              <a:t> </a:t>
            </a:r>
            <a:r>
              <a:rPr lang="de-DE" sz="1600" b="0" dirty="0" smtClean="0">
                <a:latin typeface="Arial" panose="020B0604020202020204" pitchFamily="34" charset="0"/>
                <a:cs typeface="Arial" panose="020B0604020202020204" pitchFamily="34" charset="0"/>
              </a:rPr>
              <a:t>= </a:t>
            </a:r>
            <a:r>
              <a:rPr lang="de-DE" sz="1600" b="0" cap="none" dirty="0" smtClean="0">
                <a:latin typeface="Arial" panose="020B0604020202020204" pitchFamily="34" charset="0"/>
                <a:cs typeface="Arial" panose="020B0604020202020204" pitchFamily="34" charset="0"/>
              </a:rPr>
              <a:t>a</a:t>
            </a:r>
            <a:r>
              <a:rPr lang="de-DE" sz="1600" b="0" baseline="-25000" dirty="0" smtClean="0">
                <a:latin typeface="Arial" panose="020B0604020202020204" pitchFamily="34" charset="0"/>
                <a:cs typeface="Arial" panose="020B0604020202020204" pitchFamily="34" charset="0"/>
              </a:rPr>
              <a:t>h</a:t>
            </a:r>
            <a:r>
              <a:rPr lang="de-DE" sz="1600" b="0" dirty="0" smtClean="0">
                <a:latin typeface="Arial" panose="020B0604020202020204" pitchFamily="34" charset="0"/>
                <a:cs typeface="Arial" panose="020B0604020202020204" pitchFamily="34" charset="0"/>
              </a:rPr>
              <a:t> und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ein </a:t>
            </a:r>
            <a:r>
              <a:rPr lang="de-DE" sz="1600" b="0" dirty="0">
                <a:latin typeface="Arial" panose="020B0604020202020204" pitchFamily="34" charset="0"/>
                <a:cs typeface="Arial" panose="020B0604020202020204" pitchFamily="34" charset="0"/>
              </a:rPr>
              <a:t>arbeiter mit </a:t>
            </a:r>
            <a:r>
              <a:rPr lang="de-DE" sz="1600" b="0" dirty="0" smtClean="0">
                <a:latin typeface="Arial" panose="020B0604020202020204" pitchFamily="34" charset="0"/>
                <a:cs typeface="Arial" panose="020B0604020202020204" pitchFamily="34" charset="0"/>
              </a:rPr>
              <a:t>niedriger fähigkeit </a:t>
            </a:r>
            <a:r>
              <a:rPr lang="de-DE" sz="1600" b="0" dirty="0">
                <a:latin typeface="Arial" panose="020B0604020202020204" pitchFamily="34" charset="0"/>
                <a:cs typeface="Arial" panose="020B0604020202020204" pitchFamily="34" charset="0"/>
              </a:rPr>
              <a:t>einen lohn von</a:t>
            </a:r>
            <a:r>
              <a:rPr lang="de-DE" sz="1600" b="0" cap="none" dirty="0">
                <a:latin typeface="Arial" panose="020B0604020202020204" pitchFamily="34" charset="0"/>
                <a:cs typeface="Arial" panose="020B0604020202020204" pitchFamily="34" charset="0"/>
              </a:rPr>
              <a:t> </a:t>
            </a:r>
            <a:r>
              <a:rPr lang="de-DE" sz="1600" b="0" cap="none" dirty="0" err="1" smtClean="0">
                <a:latin typeface="Arial" panose="020B0604020202020204" pitchFamily="34" charset="0"/>
                <a:cs typeface="Arial" panose="020B0604020202020204" pitchFamily="34" charset="0"/>
              </a:rPr>
              <a:t>w</a:t>
            </a:r>
            <a:r>
              <a:rPr lang="de-DE" sz="1600" b="0" baseline="-25000" dirty="0" err="1" smtClean="0">
                <a:latin typeface="Arial" panose="020B0604020202020204" pitchFamily="34" charset="0"/>
                <a:cs typeface="Arial" panose="020B0604020202020204" pitchFamily="34" charset="0"/>
              </a:rPr>
              <a:t>n</a:t>
            </a:r>
            <a:r>
              <a:rPr lang="de-DE" sz="1600" b="0" dirty="0">
                <a:latin typeface="Arial" panose="020B0604020202020204" pitchFamily="34" charset="0"/>
                <a:cs typeface="Arial" panose="020B0604020202020204" pitchFamily="34" charset="0"/>
              </a:rPr>
              <a:t> </a:t>
            </a:r>
            <a:r>
              <a:rPr lang="de-DE" sz="1600" b="0" dirty="0" smtClean="0">
                <a:latin typeface="Arial" panose="020B0604020202020204" pitchFamily="34" charset="0"/>
                <a:cs typeface="Arial" panose="020B0604020202020204" pitchFamily="34" charset="0"/>
              </a:rPr>
              <a:t>= </a:t>
            </a:r>
            <a:r>
              <a:rPr lang="de-DE" sz="1600" b="0" cap="none" dirty="0" smtClean="0">
                <a:latin typeface="Arial" panose="020B0604020202020204" pitchFamily="34" charset="0"/>
                <a:cs typeface="Arial" panose="020B0604020202020204" pitchFamily="34" charset="0"/>
              </a:rPr>
              <a:t>a</a:t>
            </a:r>
            <a:r>
              <a:rPr lang="de-DE" sz="1600" b="0" baseline="-25000" dirty="0" smtClean="0">
                <a:latin typeface="Arial" panose="020B0604020202020204" pitchFamily="34" charset="0"/>
                <a:cs typeface="Arial" panose="020B0604020202020204" pitchFamily="34" charset="0"/>
              </a:rPr>
              <a:t>n </a:t>
            </a:r>
            <a:r>
              <a:rPr lang="de-DE" sz="1600" b="0" dirty="0" smtClean="0">
                <a:latin typeface="Arial" panose="020B0604020202020204" pitchFamily="34" charset="0"/>
                <a:cs typeface="Arial" panose="020B0604020202020204" pitchFamily="34" charset="0"/>
              </a:rPr>
              <a:t>. </a:t>
            </a:r>
          </a:p>
          <a:p>
            <a:r>
              <a:rPr lang="de-DE" sz="1600" b="0" dirty="0" smtClean="0">
                <a:latin typeface="Arial" panose="020B0604020202020204" pitchFamily="34" charset="0"/>
                <a:cs typeface="Arial" panose="020B0604020202020204" pitchFamily="34" charset="0"/>
              </a:rPr>
              <a:t>Wenn die unternehmen die fähigkeiten der arbeiter nicht unterscheiden können, erhalten alle arbeiter einen lohn nach dem vereinigungsgleichgewicht: </a:t>
            </a:r>
            <a:r>
              <a:rPr lang="de-DE" sz="1600" b="0" dirty="0">
                <a:latin typeface="Arial" panose="020B0604020202020204" pitchFamily="34" charset="0"/>
                <a:cs typeface="Arial" panose="020B0604020202020204" pitchFamily="34" charset="0"/>
              </a:rPr>
              <a:t/>
            </a:r>
            <a:br>
              <a:rPr lang="de-DE" sz="1600" b="0" dirty="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a:t>
            </a:r>
            <a:r>
              <a:rPr lang="de-DE" sz="1600" b="0" cap="none" dirty="0" err="1" smtClean="0">
                <a:latin typeface="Arial" panose="020B0604020202020204" pitchFamily="34" charset="0"/>
                <a:cs typeface="Arial" panose="020B0604020202020204" pitchFamily="34" charset="0"/>
              </a:rPr>
              <a:t>w</a:t>
            </a:r>
            <a:r>
              <a:rPr lang="de-DE" sz="1600" b="0" baseline="-25000" dirty="0" err="1" smtClean="0">
                <a:latin typeface="Arial" panose="020B0604020202020204" pitchFamily="34" charset="0"/>
                <a:cs typeface="Arial" panose="020B0604020202020204" pitchFamily="34" charset="0"/>
              </a:rPr>
              <a:t>V</a:t>
            </a:r>
            <a:r>
              <a:rPr lang="de-DE" sz="1600" b="0" dirty="0" smtClean="0">
                <a:latin typeface="Arial" panose="020B0604020202020204" pitchFamily="34" charset="0"/>
                <a:cs typeface="Arial" panose="020B0604020202020204" pitchFamily="34" charset="0"/>
              </a:rPr>
              <a:t>  </a:t>
            </a:r>
            <a:r>
              <a:rPr lang="de-DE" sz="1600" b="0" dirty="0">
                <a:latin typeface="Arial" panose="020B0604020202020204" pitchFamily="34" charset="0"/>
                <a:cs typeface="Arial" panose="020B0604020202020204" pitchFamily="34" charset="0"/>
              </a:rPr>
              <a:t>= </a:t>
            </a:r>
            <a:r>
              <a:rPr lang="de-DE" sz="1600" b="0" dirty="0" smtClean="0">
                <a:latin typeface="Arial" panose="020B0604020202020204" pitchFamily="34" charset="0"/>
                <a:cs typeface="Arial" panose="020B0604020202020204" pitchFamily="34" charset="0"/>
              </a:rPr>
              <a:t>(1 – </a:t>
            </a:r>
            <a:r>
              <a:rPr lang="de-DE" sz="1600" b="0" cap="none" dirty="0" smtClean="0">
                <a:latin typeface="Arial" panose="020B0604020202020204" pitchFamily="34" charset="0"/>
                <a:cs typeface="Arial" panose="020B0604020202020204" pitchFamily="34" charset="0"/>
              </a:rPr>
              <a:t>h</a:t>
            </a:r>
            <a:r>
              <a:rPr lang="de-DE" sz="1600" b="0" dirty="0" smtClean="0">
                <a:latin typeface="Arial" panose="020B0604020202020204" pitchFamily="34" charset="0"/>
                <a:cs typeface="Arial" panose="020B0604020202020204" pitchFamily="34" charset="0"/>
              </a:rPr>
              <a:t>)</a:t>
            </a:r>
            <a:r>
              <a:rPr lang="de-DE" sz="1600" b="0" cap="none" dirty="0" smtClean="0">
                <a:latin typeface="Arial" panose="020B0604020202020204" pitchFamily="34" charset="0"/>
                <a:cs typeface="Arial" panose="020B0604020202020204" pitchFamily="34" charset="0"/>
              </a:rPr>
              <a:t>a</a:t>
            </a:r>
            <a:r>
              <a:rPr lang="de-DE" sz="1600" b="0" baseline="-25000" dirty="0" smtClean="0">
                <a:latin typeface="Arial" panose="020B0604020202020204" pitchFamily="34" charset="0"/>
                <a:cs typeface="Arial" panose="020B0604020202020204" pitchFamily="34" charset="0"/>
              </a:rPr>
              <a:t>n </a:t>
            </a:r>
            <a:r>
              <a:rPr lang="de-DE" sz="1600" b="0" dirty="0" smtClean="0">
                <a:latin typeface="Arial" panose="020B0604020202020204" pitchFamily="34" charset="0"/>
                <a:cs typeface="Arial" panose="020B0604020202020204" pitchFamily="34" charset="0"/>
              </a:rPr>
              <a:t>+  </a:t>
            </a:r>
            <a:r>
              <a:rPr lang="de-DE" sz="1600" b="0" cap="none" dirty="0" err="1">
                <a:latin typeface="Arial" panose="020B0604020202020204" pitchFamily="34" charset="0"/>
                <a:cs typeface="Arial" panose="020B0604020202020204" pitchFamily="34" charset="0"/>
              </a:rPr>
              <a:t>h</a:t>
            </a:r>
            <a:r>
              <a:rPr lang="de-DE" sz="1600" b="0" cap="none" dirty="0" err="1" smtClean="0">
                <a:latin typeface="Arial" panose="020B0604020202020204" pitchFamily="34" charset="0"/>
                <a:cs typeface="Arial" panose="020B0604020202020204" pitchFamily="34" charset="0"/>
              </a:rPr>
              <a:t>a</a:t>
            </a:r>
            <a:r>
              <a:rPr lang="de-DE" sz="1600" b="0" baseline="-25000" dirty="0" err="1" smtClean="0">
                <a:latin typeface="Arial" panose="020B0604020202020204" pitchFamily="34" charset="0"/>
                <a:cs typeface="Arial" panose="020B0604020202020204" pitchFamily="34" charset="0"/>
              </a:rPr>
              <a:t>h</a:t>
            </a:r>
            <a:r>
              <a:rPr lang="de-DE" sz="1600" b="0" dirty="0" smtClean="0">
                <a:latin typeface="Arial" panose="020B0604020202020204" pitchFamily="34" charset="0"/>
                <a:cs typeface="Arial" panose="020B0604020202020204" pitchFamily="34" charset="0"/>
              </a:rPr>
              <a:t> &lt; </a:t>
            </a:r>
            <a:r>
              <a:rPr lang="de-DE" sz="1600" b="0" cap="none" dirty="0">
                <a:latin typeface="Arial" panose="020B0604020202020204" pitchFamily="34" charset="0"/>
                <a:cs typeface="Arial" panose="020B0604020202020204" pitchFamily="34" charset="0"/>
              </a:rPr>
              <a:t>a</a:t>
            </a:r>
            <a:r>
              <a:rPr lang="de-DE" sz="1600" b="0" baseline="-25000" dirty="0">
                <a:latin typeface="Arial" panose="020B0604020202020204" pitchFamily="34" charset="0"/>
                <a:cs typeface="Arial" panose="020B0604020202020204" pitchFamily="34" charset="0"/>
              </a:rPr>
              <a:t>h</a:t>
            </a:r>
            <a:r>
              <a:rPr lang="de-DE" sz="1600" b="0" dirty="0" smtClean="0">
                <a:latin typeface="Arial" panose="020B0604020202020204" pitchFamily="34" charset="0"/>
                <a:cs typeface="Arial" panose="020B0604020202020204" pitchFamily="34" charset="0"/>
              </a:rPr>
              <a:t>. </a:t>
            </a:r>
            <a:endParaRPr lang="de-DE" sz="1600" b="0" dirty="0">
              <a:latin typeface="Arial" panose="020B0604020202020204" pitchFamily="34" charset="0"/>
              <a:cs typeface="Arial" panose="020B0604020202020204" pitchFamily="34" charset="0"/>
            </a:endParaRPr>
          </a:p>
          <a:p>
            <a:endParaRPr lang="de-DE" sz="1600" b="0" dirty="0" smtClean="0">
              <a:latin typeface="Arial" panose="020B0604020202020204" pitchFamily="34" charset="0"/>
              <a:cs typeface="Arial" panose="020B0604020202020204" pitchFamily="34" charset="0"/>
            </a:endParaRPr>
          </a:p>
        </p:txBody>
      </p:sp>
      <p:sp>
        <p:nvSpPr>
          <p:cNvPr id="4" name="Foliennummernplatzhalter 3"/>
          <p:cNvSpPr>
            <a:spLocks noGrp="1"/>
          </p:cNvSpPr>
          <p:nvPr>
            <p:ph type="sldNum" sz="quarter" idx="12"/>
          </p:nvPr>
        </p:nvSpPr>
        <p:spPr/>
        <p:txBody>
          <a:bodyPr/>
          <a:lstStyle/>
          <a:p>
            <a:fld id="{B03C7EDE-C1C1-4A17-8A67-66AA4FFFB732}" type="slidenum">
              <a:rPr lang="de-DE" smtClean="0"/>
              <a:pPr/>
              <a:t>10</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spTree>
    <p:extLst>
      <p:ext uri="{BB962C8B-B14F-4D97-AF65-F5344CB8AC3E}">
        <p14:creationId xmlns:p14="http://schemas.microsoft.com/office/powerpoint/2010/main" val="298244249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952054" y="575272"/>
            <a:ext cx="7681075" cy="344403"/>
          </a:xfrm>
        </p:spPr>
        <p:txBody>
          <a:bodyPr/>
          <a:lstStyle/>
          <a:p>
            <a:r>
              <a:rPr lang="de-DE" dirty="0" smtClean="0"/>
              <a:t>Signale für arbeiter mit hohen fähigkeiten</a:t>
            </a:r>
            <a:endParaRPr lang="de-DE" dirty="0"/>
          </a:p>
        </p:txBody>
      </p:sp>
      <p:sp>
        <p:nvSpPr>
          <p:cNvPr id="3" name="Inhaltsplatzhalter 2"/>
          <p:cNvSpPr>
            <a:spLocks noGrp="1"/>
          </p:cNvSpPr>
          <p:nvPr>
            <p:ph idx="1"/>
          </p:nvPr>
        </p:nvSpPr>
        <p:spPr>
          <a:xfrm>
            <a:off x="760559" y="1073426"/>
            <a:ext cx="8697417" cy="5340626"/>
          </a:xfrm>
        </p:spPr>
        <p:txBody>
          <a:bodyPr/>
          <a:lstStyle/>
          <a:p>
            <a:r>
              <a:rPr lang="de-DE" sz="1600" b="0" dirty="0" smtClean="0">
                <a:latin typeface="Arial" panose="020B0604020202020204" pitchFamily="34" charset="0"/>
                <a:cs typeface="Arial" panose="020B0604020202020204" pitchFamily="34" charset="0"/>
              </a:rPr>
              <a:t>arbeiter können sich weiterbilden zu kosten von</a:t>
            </a:r>
          </a:p>
          <a:p>
            <a:r>
              <a:rPr lang="de-DE" sz="1600" b="0" dirty="0">
                <a:latin typeface="Arial" panose="020B0604020202020204" pitchFamily="34" charset="0"/>
                <a:cs typeface="Arial" panose="020B0604020202020204" pitchFamily="34" charset="0"/>
              </a:rPr>
              <a:t>	</a:t>
            </a:r>
            <a:r>
              <a:rPr lang="de-DE" sz="1600" b="0" cap="none" dirty="0" err="1" smtClean="0">
                <a:latin typeface="Arial" panose="020B0604020202020204" pitchFamily="34" charset="0"/>
                <a:cs typeface="Arial" panose="020B0604020202020204" pitchFamily="34" charset="0"/>
              </a:rPr>
              <a:t>c</a:t>
            </a:r>
            <a:r>
              <a:rPr lang="de-DE" sz="1600" b="0" baseline="-25000" dirty="0" err="1" smtClean="0">
                <a:latin typeface="Arial" panose="020B0604020202020204" pitchFamily="34" charset="0"/>
                <a:cs typeface="Arial" panose="020B0604020202020204" pitchFamily="34" charset="0"/>
              </a:rPr>
              <a:t>h</a:t>
            </a:r>
            <a:r>
              <a:rPr lang="de-DE" sz="1600" b="0" dirty="0" smtClean="0">
                <a:latin typeface="Arial" panose="020B0604020202020204" pitchFamily="34" charset="0"/>
                <a:cs typeface="Arial" panose="020B0604020202020204" pitchFamily="34" charset="0"/>
              </a:rPr>
              <a:t> je Einheit für Arbeiter mit hohen Fähigkeiten und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a:t>
            </a:r>
            <a:r>
              <a:rPr lang="de-DE" sz="1600" b="0" cap="none" dirty="0" err="1" smtClean="0">
                <a:latin typeface="Arial" panose="020B0604020202020204" pitchFamily="34" charset="0"/>
                <a:cs typeface="Arial" panose="020B0604020202020204" pitchFamily="34" charset="0"/>
              </a:rPr>
              <a:t>c</a:t>
            </a:r>
            <a:r>
              <a:rPr lang="de-DE" sz="1600" b="0" baseline="-25000" dirty="0" err="1" smtClean="0">
                <a:latin typeface="Arial" panose="020B0604020202020204" pitchFamily="34" charset="0"/>
                <a:cs typeface="Arial" panose="020B0604020202020204" pitchFamily="34" charset="0"/>
              </a:rPr>
              <a:t>n</a:t>
            </a:r>
            <a:r>
              <a:rPr lang="de-DE" sz="1600" b="0" baseline="-25000" dirty="0" smtClean="0">
                <a:latin typeface="Arial" panose="020B0604020202020204" pitchFamily="34" charset="0"/>
                <a:cs typeface="Arial" panose="020B0604020202020204" pitchFamily="34" charset="0"/>
              </a:rPr>
              <a:t> </a:t>
            </a:r>
            <a:r>
              <a:rPr lang="de-DE" sz="1600" b="0" dirty="0" smtClean="0">
                <a:latin typeface="Arial" panose="020B0604020202020204" pitchFamily="34" charset="0"/>
                <a:cs typeface="Arial" panose="020B0604020202020204" pitchFamily="34" charset="0"/>
              </a:rPr>
              <a:t>je </a:t>
            </a:r>
            <a:r>
              <a:rPr lang="de-DE" sz="1600" b="0" dirty="0">
                <a:latin typeface="Arial" panose="020B0604020202020204" pitchFamily="34" charset="0"/>
                <a:cs typeface="Arial" panose="020B0604020202020204" pitchFamily="34" charset="0"/>
              </a:rPr>
              <a:t>Einheit für Arbeiter mit </a:t>
            </a:r>
            <a:r>
              <a:rPr lang="de-DE" sz="1600" b="0" dirty="0" smtClean="0">
                <a:latin typeface="Arial" panose="020B0604020202020204" pitchFamily="34" charset="0"/>
                <a:cs typeface="Arial" panose="020B0604020202020204" pitchFamily="34" charset="0"/>
              </a:rPr>
              <a:t>niedrigeren Fähigkeiten,</a:t>
            </a:r>
          </a:p>
          <a:p>
            <a:r>
              <a:rPr lang="de-DE" sz="1600" b="0" dirty="0" smtClean="0">
                <a:latin typeface="Arial" panose="020B0604020202020204" pitchFamily="34" charset="0"/>
                <a:cs typeface="Arial" panose="020B0604020202020204" pitchFamily="34" charset="0"/>
              </a:rPr>
              <a:t>Wobei </a:t>
            </a:r>
            <a:r>
              <a:rPr lang="de-DE" sz="1600" b="0" cap="none" dirty="0" err="1">
                <a:latin typeface="Arial" panose="020B0604020202020204" pitchFamily="34" charset="0"/>
                <a:cs typeface="Arial" panose="020B0604020202020204" pitchFamily="34" charset="0"/>
              </a:rPr>
              <a:t>c</a:t>
            </a:r>
            <a:r>
              <a:rPr lang="de-DE" sz="1600" b="0" baseline="-25000" dirty="0" err="1">
                <a:latin typeface="Arial" panose="020B0604020202020204" pitchFamily="34" charset="0"/>
                <a:cs typeface="Arial" panose="020B0604020202020204" pitchFamily="34" charset="0"/>
              </a:rPr>
              <a:t>n</a:t>
            </a:r>
            <a:r>
              <a:rPr lang="de-DE" sz="1600" b="0" baseline="-25000" dirty="0">
                <a:latin typeface="Arial" panose="020B0604020202020204" pitchFamily="34" charset="0"/>
                <a:cs typeface="Arial" panose="020B0604020202020204" pitchFamily="34" charset="0"/>
              </a:rPr>
              <a:t> </a:t>
            </a:r>
            <a:r>
              <a:rPr lang="de-DE" sz="1600" b="0" dirty="0" smtClean="0">
                <a:latin typeface="Arial" panose="020B0604020202020204" pitchFamily="34" charset="0"/>
                <a:cs typeface="Arial" panose="020B0604020202020204" pitchFamily="34" charset="0"/>
              </a:rPr>
              <a:t>&gt; </a:t>
            </a:r>
            <a:r>
              <a:rPr lang="de-DE" sz="1600" b="0" cap="none" dirty="0" err="1" smtClean="0">
                <a:latin typeface="Arial" panose="020B0604020202020204" pitchFamily="34" charset="0"/>
                <a:cs typeface="Arial" panose="020B0604020202020204" pitchFamily="34" charset="0"/>
              </a:rPr>
              <a:t>c</a:t>
            </a:r>
            <a:r>
              <a:rPr lang="de-DE" sz="1600" b="0" baseline="-25000" dirty="0" err="1" smtClean="0">
                <a:latin typeface="Arial" panose="020B0604020202020204" pitchFamily="34" charset="0"/>
                <a:cs typeface="Arial" panose="020B0604020202020204" pitchFamily="34" charset="0"/>
              </a:rPr>
              <a:t>h</a:t>
            </a:r>
            <a:r>
              <a:rPr lang="de-DE" sz="1600" b="0" dirty="0" smtClean="0">
                <a:latin typeface="Arial" panose="020B0604020202020204" pitchFamily="34" charset="0"/>
                <a:cs typeface="Arial" panose="020B0604020202020204" pitchFamily="34" charset="0"/>
              </a:rPr>
              <a:t>. </a:t>
            </a:r>
          </a:p>
          <a:p>
            <a:r>
              <a:rPr lang="de-DE" sz="1600" b="0" dirty="0" smtClean="0">
                <a:latin typeface="Arial" panose="020B0604020202020204" pitchFamily="34" charset="0"/>
                <a:cs typeface="Arial" panose="020B0604020202020204" pitchFamily="34" charset="0"/>
              </a:rPr>
              <a:t>Wir nehmen an, dass weiterbildung keine Auswirkung auf die produktivität hat!  </a:t>
            </a:r>
          </a:p>
          <a:p>
            <a:r>
              <a:rPr lang="de-DE" sz="1600" b="0" dirty="0" smtClean="0">
                <a:latin typeface="Arial" panose="020B0604020202020204" pitchFamily="34" charset="0"/>
                <a:cs typeface="Arial" panose="020B0604020202020204" pitchFamily="34" charset="0"/>
              </a:rPr>
              <a:t>Arbeiter mit hohen fähigkeiten werden sich Weiterbilden, wenn </a:t>
            </a:r>
          </a:p>
          <a:p>
            <a:r>
              <a:rPr lang="de-DE" sz="1600" b="0" dirty="0" smtClean="0">
                <a:latin typeface="Arial" panose="020B0604020202020204" pitchFamily="34" charset="0"/>
                <a:cs typeface="Arial" panose="020B0604020202020204" pitchFamily="34" charset="0"/>
              </a:rPr>
              <a:t>	(1) </a:t>
            </a:r>
            <a:r>
              <a:rPr lang="de-DE" sz="1600" b="0" cap="none" dirty="0" err="1" smtClean="0">
                <a:latin typeface="Arial" panose="020B0604020202020204" pitchFamily="34" charset="0"/>
                <a:cs typeface="Arial" panose="020B0604020202020204" pitchFamily="34" charset="0"/>
              </a:rPr>
              <a:t>w</a:t>
            </a:r>
            <a:r>
              <a:rPr lang="de-DE" sz="1600" b="0" baseline="-25000" dirty="0" err="1" smtClean="0">
                <a:latin typeface="Arial" panose="020B0604020202020204" pitchFamily="34" charset="0"/>
                <a:cs typeface="Arial" panose="020B0604020202020204" pitchFamily="34" charset="0"/>
              </a:rPr>
              <a:t>h</a:t>
            </a:r>
            <a:r>
              <a:rPr lang="de-DE" sz="1600" b="0" dirty="0" smtClean="0">
                <a:latin typeface="Arial" panose="020B0604020202020204" pitchFamily="34" charset="0"/>
                <a:cs typeface="Arial" panose="020B0604020202020204" pitchFamily="34" charset="0"/>
              </a:rPr>
              <a:t> – </a:t>
            </a:r>
            <a:r>
              <a:rPr lang="de-DE" sz="1600" b="0" cap="none" dirty="0" err="1" smtClean="0">
                <a:latin typeface="Arial" panose="020B0604020202020204" pitchFamily="34" charset="0"/>
                <a:cs typeface="Arial" panose="020B0604020202020204" pitchFamily="34" charset="0"/>
              </a:rPr>
              <a:t>w</a:t>
            </a:r>
            <a:r>
              <a:rPr lang="de-DE" sz="1600" b="0" baseline="-25000" dirty="0" err="1" smtClean="0">
                <a:latin typeface="Arial" panose="020B0604020202020204" pitchFamily="34" charset="0"/>
                <a:cs typeface="Arial" panose="020B0604020202020204" pitchFamily="34" charset="0"/>
              </a:rPr>
              <a:t>n</a:t>
            </a:r>
            <a:r>
              <a:rPr lang="de-DE" sz="1600" b="0" dirty="0" smtClean="0">
                <a:latin typeface="Arial" panose="020B0604020202020204" pitchFamily="34" charset="0"/>
                <a:cs typeface="Arial" panose="020B0604020202020204" pitchFamily="34" charset="0"/>
              </a:rPr>
              <a:t>  = </a:t>
            </a:r>
            <a:r>
              <a:rPr lang="de-DE" sz="1600" b="0" cap="none" dirty="0" smtClean="0">
                <a:latin typeface="Arial" panose="020B0604020202020204" pitchFamily="34" charset="0"/>
                <a:cs typeface="Arial" panose="020B0604020202020204" pitchFamily="34" charset="0"/>
              </a:rPr>
              <a:t>a</a:t>
            </a:r>
            <a:r>
              <a:rPr lang="de-DE" sz="1600" b="0" baseline="-25000" dirty="0" smtClean="0">
                <a:latin typeface="Arial" panose="020B0604020202020204" pitchFamily="34" charset="0"/>
                <a:cs typeface="Arial" panose="020B0604020202020204" pitchFamily="34" charset="0"/>
              </a:rPr>
              <a:t>h </a:t>
            </a:r>
            <a:r>
              <a:rPr lang="de-DE" sz="1600" b="0" dirty="0" smtClean="0">
                <a:latin typeface="Arial" panose="020B0604020202020204" pitchFamily="34" charset="0"/>
                <a:cs typeface="Arial" panose="020B0604020202020204" pitchFamily="34" charset="0"/>
              </a:rPr>
              <a:t>– </a:t>
            </a:r>
            <a:r>
              <a:rPr lang="de-DE" sz="1600" b="0" cap="none" dirty="0" smtClean="0">
                <a:latin typeface="Arial" panose="020B0604020202020204" pitchFamily="34" charset="0"/>
                <a:cs typeface="Arial" panose="020B0604020202020204" pitchFamily="34" charset="0"/>
              </a:rPr>
              <a:t>a</a:t>
            </a:r>
            <a:r>
              <a:rPr lang="de-DE" sz="1600" b="0" baseline="-25000" dirty="0" smtClean="0">
                <a:latin typeface="Arial" panose="020B0604020202020204" pitchFamily="34" charset="0"/>
                <a:cs typeface="Arial" panose="020B0604020202020204" pitchFamily="34" charset="0"/>
              </a:rPr>
              <a:t>n</a:t>
            </a:r>
            <a:r>
              <a:rPr lang="de-DE" sz="1600" b="0" dirty="0" smtClean="0">
                <a:latin typeface="Arial" panose="020B0604020202020204" pitchFamily="34" charset="0"/>
                <a:cs typeface="Arial" panose="020B0604020202020204" pitchFamily="34" charset="0"/>
              </a:rPr>
              <a:t> &gt; </a:t>
            </a:r>
            <a:r>
              <a:rPr lang="de-DE" sz="1600" b="0" cap="none" dirty="0" err="1" smtClean="0">
                <a:latin typeface="Arial" panose="020B0604020202020204" pitchFamily="34" charset="0"/>
                <a:cs typeface="Arial" panose="020B0604020202020204" pitchFamily="34" charset="0"/>
              </a:rPr>
              <a:t>c</a:t>
            </a:r>
            <a:r>
              <a:rPr lang="de-DE" sz="1600" b="0" baseline="-25000" dirty="0" err="1" smtClean="0">
                <a:latin typeface="Arial" panose="020B0604020202020204" pitchFamily="34" charset="0"/>
                <a:cs typeface="Arial" panose="020B0604020202020204" pitchFamily="34" charset="0"/>
              </a:rPr>
              <a:t>h</a:t>
            </a:r>
            <a:r>
              <a:rPr lang="de-DE" sz="1600" b="0" cap="none" dirty="0" err="1" smtClean="0">
                <a:latin typeface="Arial" panose="020B0604020202020204" pitchFamily="34" charset="0"/>
                <a:cs typeface="Arial" panose="020B0604020202020204" pitchFamily="34" charset="0"/>
              </a:rPr>
              <a:t>e</a:t>
            </a:r>
            <a:r>
              <a:rPr lang="de-DE" sz="1600" b="0" baseline="-25000" dirty="0" err="1" smtClean="0">
                <a:latin typeface="Arial" panose="020B0604020202020204" pitchFamily="34" charset="0"/>
                <a:cs typeface="Arial" panose="020B0604020202020204" pitchFamily="34" charset="0"/>
              </a:rPr>
              <a:t>h</a:t>
            </a:r>
            <a:r>
              <a:rPr lang="de-DE" sz="1600" b="0" baseline="-25000" dirty="0" smtClean="0">
                <a:latin typeface="Arial" panose="020B0604020202020204" pitchFamily="34" charset="0"/>
                <a:cs typeface="Arial" panose="020B0604020202020204" pitchFamily="34" charset="0"/>
              </a:rPr>
              <a:t>    </a:t>
            </a:r>
            <a:r>
              <a:rPr lang="de-DE" sz="1600" b="0" dirty="0" smtClean="0">
                <a:latin typeface="Arial" panose="020B0604020202020204" pitchFamily="34" charset="0"/>
                <a:cs typeface="Arial" panose="020B0604020202020204" pitchFamily="34" charset="0"/>
              </a:rPr>
              <a:t>und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(2) </a:t>
            </a:r>
            <a:r>
              <a:rPr lang="de-DE" sz="1600" b="0" cap="none" dirty="0" err="1" smtClean="0">
                <a:latin typeface="Arial" panose="020B0604020202020204" pitchFamily="34" charset="0"/>
                <a:cs typeface="Arial" panose="020B0604020202020204" pitchFamily="34" charset="0"/>
              </a:rPr>
              <a:t>w</a:t>
            </a:r>
            <a:r>
              <a:rPr lang="de-DE" sz="1600" b="0" baseline="-25000" dirty="0" err="1" smtClean="0">
                <a:latin typeface="Arial" panose="020B0604020202020204" pitchFamily="34" charset="0"/>
                <a:cs typeface="Arial" panose="020B0604020202020204" pitchFamily="34" charset="0"/>
              </a:rPr>
              <a:t>h</a:t>
            </a:r>
            <a:r>
              <a:rPr lang="de-DE" sz="1600" b="0" dirty="0" smtClean="0">
                <a:latin typeface="Arial" panose="020B0604020202020204" pitchFamily="34" charset="0"/>
                <a:cs typeface="Arial" panose="020B0604020202020204" pitchFamily="34" charset="0"/>
              </a:rPr>
              <a:t> – </a:t>
            </a:r>
            <a:r>
              <a:rPr lang="de-DE" sz="1600" b="0" cap="none" dirty="0" err="1" smtClean="0">
                <a:latin typeface="Arial" panose="020B0604020202020204" pitchFamily="34" charset="0"/>
                <a:cs typeface="Arial" panose="020B0604020202020204" pitchFamily="34" charset="0"/>
              </a:rPr>
              <a:t>w</a:t>
            </a:r>
            <a:r>
              <a:rPr lang="de-DE" sz="1600" b="0" baseline="-25000" dirty="0" err="1" smtClean="0">
                <a:latin typeface="Arial" panose="020B0604020202020204" pitchFamily="34" charset="0"/>
                <a:cs typeface="Arial" panose="020B0604020202020204" pitchFamily="34" charset="0"/>
              </a:rPr>
              <a:t>n</a:t>
            </a:r>
            <a:r>
              <a:rPr lang="de-DE" sz="1600" b="0" dirty="0" smtClean="0">
                <a:latin typeface="Arial" panose="020B0604020202020204" pitchFamily="34" charset="0"/>
                <a:cs typeface="Arial" panose="020B0604020202020204" pitchFamily="34" charset="0"/>
              </a:rPr>
              <a:t>  </a:t>
            </a:r>
            <a:r>
              <a:rPr lang="de-DE" sz="1600" b="0" dirty="0">
                <a:latin typeface="Arial" panose="020B0604020202020204" pitchFamily="34" charset="0"/>
                <a:cs typeface="Arial" panose="020B0604020202020204" pitchFamily="34" charset="0"/>
              </a:rPr>
              <a:t>= </a:t>
            </a:r>
            <a:r>
              <a:rPr lang="de-DE" sz="1600" b="0" cap="none" dirty="0">
                <a:latin typeface="Arial" panose="020B0604020202020204" pitchFamily="34" charset="0"/>
                <a:cs typeface="Arial" panose="020B0604020202020204" pitchFamily="34" charset="0"/>
              </a:rPr>
              <a:t>a</a:t>
            </a:r>
            <a:r>
              <a:rPr lang="de-DE" sz="1600" b="0" baseline="-25000" dirty="0">
                <a:latin typeface="Arial" panose="020B0604020202020204" pitchFamily="34" charset="0"/>
                <a:cs typeface="Arial" panose="020B0604020202020204" pitchFamily="34" charset="0"/>
              </a:rPr>
              <a:t>h </a:t>
            </a:r>
            <a:r>
              <a:rPr lang="de-DE" sz="1600" b="0" dirty="0" smtClean="0">
                <a:latin typeface="Arial" panose="020B0604020202020204" pitchFamily="34" charset="0"/>
                <a:cs typeface="Arial" panose="020B0604020202020204" pitchFamily="34" charset="0"/>
              </a:rPr>
              <a:t>– </a:t>
            </a:r>
            <a:r>
              <a:rPr lang="de-DE" sz="1600" b="0" cap="none" dirty="0">
                <a:latin typeface="Arial" panose="020B0604020202020204" pitchFamily="34" charset="0"/>
                <a:cs typeface="Arial" panose="020B0604020202020204" pitchFamily="34" charset="0"/>
              </a:rPr>
              <a:t>a</a:t>
            </a:r>
            <a:r>
              <a:rPr lang="de-DE" sz="1600" b="0" baseline="-25000" dirty="0">
                <a:latin typeface="Arial" panose="020B0604020202020204" pitchFamily="34" charset="0"/>
                <a:cs typeface="Arial" panose="020B0604020202020204" pitchFamily="34" charset="0"/>
              </a:rPr>
              <a:t>n</a:t>
            </a:r>
            <a:r>
              <a:rPr lang="de-DE" sz="1600" b="0" dirty="0">
                <a:latin typeface="Arial" panose="020B0604020202020204" pitchFamily="34" charset="0"/>
                <a:cs typeface="Arial" panose="020B0604020202020204" pitchFamily="34" charset="0"/>
              </a:rPr>
              <a:t> </a:t>
            </a:r>
            <a:r>
              <a:rPr lang="de-DE" sz="1600" b="0" dirty="0" smtClean="0">
                <a:latin typeface="Arial" panose="020B0604020202020204" pitchFamily="34" charset="0"/>
                <a:cs typeface="Arial" panose="020B0604020202020204" pitchFamily="34" charset="0"/>
              </a:rPr>
              <a:t>&lt; </a:t>
            </a:r>
            <a:r>
              <a:rPr lang="de-DE" sz="1600" b="0" cap="none" dirty="0" err="1" smtClean="0">
                <a:latin typeface="Arial" panose="020B0604020202020204" pitchFamily="34" charset="0"/>
                <a:cs typeface="Arial" panose="020B0604020202020204" pitchFamily="34" charset="0"/>
              </a:rPr>
              <a:t>c</a:t>
            </a:r>
            <a:r>
              <a:rPr lang="de-DE" sz="1600" b="0" baseline="-25000" dirty="0" err="1" smtClean="0">
                <a:latin typeface="Arial" panose="020B0604020202020204" pitchFamily="34" charset="0"/>
                <a:cs typeface="Arial" panose="020B0604020202020204" pitchFamily="34" charset="0"/>
              </a:rPr>
              <a:t>n</a:t>
            </a:r>
            <a:r>
              <a:rPr lang="de-DE" sz="1600" b="0" cap="none" dirty="0" err="1" smtClean="0">
                <a:latin typeface="Arial" panose="020B0604020202020204" pitchFamily="34" charset="0"/>
                <a:cs typeface="Arial" panose="020B0604020202020204" pitchFamily="34" charset="0"/>
              </a:rPr>
              <a:t>e</a:t>
            </a:r>
            <a:r>
              <a:rPr lang="de-DE" sz="1600" b="0" baseline="-25000" dirty="0" err="1" smtClean="0">
                <a:latin typeface="Arial" panose="020B0604020202020204" pitchFamily="34" charset="0"/>
                <a:cs typeface="Arial" panose="020B0604020202020204" pitchFamily="34" charset="0"/>
              </a:rPr>
              <a:t>h</a:t>
            </a:r>
            <a:r>
              <a:rPr lang="de-DE" sz="1600" b="0" baseline="-25000" dirty="0" smtClean="0">
                <a:latin typeface="Arial" panose="020B0604020202020204" pitchFamily="34" charset="0"/>
                <a:cs typeface="Arial" panose="020B0604020202020204" pitchFamily="34" charset="0"/>
              </a:rPr>
              <a:t> </a:t>
            </a:r>
            <a:r>
              <a:rPr lang="de-DE" sz="1600" b="0" dirty="0" smtClean="0">
                <a:latin typeface="Arial" panose="020B0604020202020204" pitchFamily="34" charset="0"/>
                <a:cs typeface="Arial" panose="020B0604020202020204" pitchFamily="34" charset="0"/>
              </a:rPr>
              <a:t>. </a:t>
            </a:r>
          </a:p>
          <a:p>
            <a:r>
              <a:rPr lang="de-DE" sz="1600" b="0" cap="none" dirty="0" smtClean="0">
                <a:latin typeface="Arial" panose="020B0604020202020204" pitchFamily="34" charset="0"/>
                <a:cs typeface="Arial" panose="020B0604020202020204" pitchFamily="34" charset="0"/>
              </a:rPr>
              <a:t>WEITERBILDUNG NÜTZT ARBEITERN MIT HOHEN FÄHIGKEITEN UND SCHADET ARBEITERN MIT NIEDRIGEN FÄHIGKEITEN. DAS AUSMAß AN WEITERBILDUNG FÜR ARBEITER MIT HOHEN FÄHIGKEITEN IST GEGEBEN DURCH</a:t>
            </a:r>
            <a:r>
              <a:rPr lang="de-DE" sz="1600" b="0" dirty="0" smtClean="0">
                <a:latin typeface="Arial" panose="020B0604020202020204" pitchFamily="34" charset="0"/>
                <a:cs typeface="Arial" panose="020B0604020202020204" pitchFamily="34" charset="0"/>
              </a:rPr>
              <a:t> </a:t>
            </a:r>
            <a:endParaRPr lang="de-DE" sz="1600" b="0" dirty="0">
              <a:latin typeface="Arial" panose="020B0604020202020204" pitchFamily="34" charset="0"/>
              <a:cs typeface="Arial" panose="020B0604020202020204" pitchFamily="34" charset="0"/>
            </a:endParaRPr>
          </a:p>
          <a:p>
            <a:r>
              <a:rPr lang="de-DE" sz="1600" b="0" cap="none" dirty="0" smtClean="0">
                <a:latin typeface="Arial" panose="020B0604020202020204" pitchFamily="34" charset="0"/>
                <a:cs typeface="Arial" panose="020B0604020202020204" pitchFamily="34" charset="0"/>
              </a:rPr>
              <a:t>	</a:t>
            </a:r>
          </a:p>
        </p:txBody>
      </p:sp>
      <p:sp>
        <p:nvSpPr>
          <p:cNvPr id="4" name="Foliennummernplatzhalter 3"/>
          <p:cNvSpPr>
            <a:spLocks noGrp="1"/>
          </p:cNvSpPr>
          <p:nvPr>
            <p:ph type="sldNum" sz="quarter" idx="12"/>
          </p:nvPr>
        </p:nvSpPr>
        <p:spPr/>
        <p:txBody>
          <a:bodyPr/>
          <a:lstStyle/>
          <a:p>
            <a:fld id="{B03C7EDE-C1C1-4A17-8A67-66AA4FFFB732}" type="slidenum">
              <a:rPr lang="de-DE" smtClean="0"/>
              <a:pPr/>
              <a:t>11</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graphicFrame>
        <p:nvGraphicFramePr>
          <p:cNvPr id="6" name="Objekt 5"/>
          <p:cNvGraphicFramePr>
            <a:graphicFrameLocks/>
          </p:cNvGraphicFramePr>
          <p:nvPr>
            <p:extLst>
              <p:ext uri="{D42A27DB-BD31-4B8C-83A1-F6EECF244321}">
                <p14:modId xmlns:p14="http://schemas.microsoft.com/office/powerpoint/2010/main" val="1560194871"/>
              </p:ext>
            </p:extLst>
          </p:nvPr>
        </p:nvGraphicFramePr>
        <p:xfrm>
          <a:off x="3525077" y="5751443"/>
          <a:ext cx="1987825" cy="569843"/>
        </p:xfrm>
        <a:graphic>
          <a:graphicData uri="http://schemas.openxmlformats.org/presentationml/2006/ole">
            <mc:AlternateContent xmlns:mc="http://schemas.openxmlformats.org/markup-compatibility/2006">
              <mc:Choice xmlns:v="urn:schemas-microsoft-com:vml" Requires="v">
                <p:oleObj spid="_x0000_s2075" name="Formel" r:id="rId3" imgW="1434960" imgH="431640" progId="Equation.3">
                  <p:embed/>
                </p:oleObj>
              </mc:Choice>
              <mc:Fallback>
                <p:oleObj name="Formel" r:id="rId3" imgW="1434960" imgH="431640" progId="Equation.3">
                  <p:embed/>
                  <p:pic>
                    <p:nvPicPr>
                      <p:cNvPr id="0" name="Object 4"/>
                      <p:cNvPicPr>
                        <a:picLocks noChangeArrowheads="1"/>
                      </p:cNvPicPr>
                      <p:nvPr/>
                    </p:nvPicPr>
                    <p:blipFill>
                      <a:blip r:embed="rId4"/>
                      <a:srcRect/>
                      <a:stretch>
                        <a:fillRect/>
                      </a:stretch>
                    </p:blipFill>
                    <p:spPr bwMode="auto">
                      <a:xfrm>
                        <a:off x="3525077" y="5751443"/>
                        <a:ext cx="1987825" cy="569843"/>
                      </a:xfrm>
                      <a:prstGeom prst="rect">
                        <a:avLst/>
                      </a:prstGeom>
                      <a:noFill/>
                      <a:ln>
                        <a:noFill/>
                      </a:ln>
                    </p:spPr>
                  </p:pic>
                </p:oleObj>
              </mc:Fallback>
            </mc:AlternateContent>
          </a:graphicData>
        </a:graphic>
      </p:graphicFrame>
    </p:spTree>
    <p:extLst>
      <p:ext uri="{BB962C8B-B14F-4D97-AF65-F5344CB8AC3E}">
        <p14:creationId xmlns:p14="http://schemas.microsoft.com/office/powerpoint/2010/main" val="255910935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87063" y="1497650"/>
            <a:ext cx="8695857" cy="370908"/>
          </a:xfrm>
        </p:spPr>
        <p:txBody>
          <a:bodyPr/>
          <a:lstStyle/>
          <a:p>
            <a:r>
              <a:rPr lang="de-DE" dirty="0" smtClean="0"/>
              <a:t>SIGNALE – ZUSAMMENFASSUNG </a:t>
            </a:r>
            <a:endParaRPr lang="de-DE" dirty="0"/>
          </a:p>
        </p:txBody>
      </p:sp>
      <p:sp>
        <p:nvSpPr>
          <p:cNvPr id="3" name="Inhaltsplatzhalter 2"/>
          <p:cNvSpPr>
            <a:spLocks noGrp="1"/>
          </p:cNvSpPr>
          <p:nvPr>
            <p:ph idx="1"/>
          </p:nvPr>
        </p:nvSpPr>
        <p:spPr>
          <a:xfrm>
            <a:off x="787063" y="2305878"/>
            <a:ext cx="8697417" cy="3856383"/>
          </a:xfrm>
        </p:spPr>
        <p:txBody>
          <a:bodyPr/>
          <a:lstStyle/>
          <a:p>
            <a:r>
              <a:rPr lang="de-DE" sz="1600" b="0" dirty="0" smtClean="0">
                <a:latin typeface="Arial" panose="020B0604020202020204" pitchFamily="34" charset="0"/>
                <a:cs typeface="Arial" panose="020B0604020202020204" pitchFamily="34" charset="0"/>
              </a:rPr>
              <a:t>DIESE WEITERBILDUNG SIGNALISIERT GLAUBHAFT HOHE FÄHIGKEIT, SIE ERMÖGLICHT DAHER UNTERSCHEIDUNG ZWISCHEN VERSCHIEDENen TYPEN VON ARBEITERN.</a:t>
            </a:r>
          </a:p>
          <a:p>
            <a:r>
              <a:rPr lang="de-DE" sz="1600" b="0" dirty="0" smtClean="0">
                <a:latin typeface="Arial" panose="020B0604020202020204" pitchFamily="34" charset="0"/>
                <a:cs typeface="Arial" panose="020B0604020202020204" pitchFamily="34" charset="0"/>
              </a:rPr>
              <a:t>ARBEITER MIT NIEDRIGerEN FÄHIGKEITEN SOLLTEN KEINE WEITERBILDUNG ABSOLVIEREN, SIE WERDEN WEITERHIN NACH IHREM (NIEDRIGEN) GRENZPRODUKT ENTLOHNT. </a:t>
            </a:r>
          </a:p>
          <a:p>
            <a:r>
              <a:rPr lang="de-DE" sz="1600" b="0" dirty="0" smtClean="0">
                <a:latin typeface="Arial" panose="020B0604020202020204" pitchFamily="34" charset="0"/>
                <a:cs typeface="Arial" panose="020B0604020202020204" pitchFamily="34" charset="0"/>
              </a:rPr>
              <a:t>SIGNALE VERBESSERN ZWAR DIE INFORMATION AM MARKT, DER GESAMTOUTPUT ÄNDERT SICH JEDOCH NICHT. WEITERBILDUNG      VERURSACHT KOSTEN, DURCH DIE SIGNALE WURDE DIE EFFIZIENZ                  DES MARKTES VERSCHLECHTERT.</a:t>
            </a:r>
          </a:p>
          <a:p>
            <a:r>
              <a:rPr lang="de-DE" sz="1600" b="0" dirty="0" smtClean="0">
                <a:latin typeface="Arial" panose="020B0604020202020204" pitchFamily="34" charset="0"/>
                <a:cs typeface="Arial" panose="020B0604020202020204" pitchFamily="34" charset="0"/>
              </a:rPr>
              <a:t>VERBESSERTE INFORMATION MUSS DAHER NICHT NOTWENDIGERWEISE ZU HÖHEREN TAUSCHGEWINNEN FÜHREN.</a:t>
            </a:r>
          </a:p>
        </p:txBody>
      </p:sp>
      <p:sp>
        <p:nvSpPr>
          <p:cNvPr id="4" name="Foliennummernplatzhalter 3"/>
          <p:cNvSpPr>
            <a:spLocks noGrp="1"/>
          </p:cNvSpPr>
          <p:nvPr>
            <p:ph type="sldNum" sz="quarter" idx="12"/>
          </p:nvPr>
        </p:nvSpPr>
        <p:spPr/>
        <p:txBody>
          <a:bodyPr/>
          <a:lstStyle/>
          <a:p>
            <a:fld id="{B03C7EDE-C1C1-4A17-8A67-66AA4FFFB732}" type="slidenum">
              <a:rPr lang="de-DE" smtClean="0"/>
              <a:pPr/>
              <a:t>12</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spTree>
    <p:extLst>
      <p:ext uri="{BB962C8B-B14F-4D97-AF65-F5344CB8AC3E}">
        <p14:creationId xmlns:p14="http://schemas.microsoft.com/office/powerpoint/2010/main" val="121827679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26819" y="1391632"/>
            <a:ext cx="8695857" cy="357655"/>
          </a:xfrm>
        </p:spPr>
        <p:txBody>
          <a:bodyPr/>
          <a:lstStyle/>
          <a:p>
            <a:r>
              <a:rPr lang="de-DE" dirty="0" smtClean="0"/>
              <a:t>„Moral hazard“ (1)</a:t>
            </a:r>
            <a:endParaRPr lang="de-DE" dirty="0"/>
          </a:p>
        </p:txBody>
      </p:sp>
      <p:sp>
        <p:nvSpPr>
          <p:cNvPr id="3" name="Inhaltsplatzhalter 2"/>
          <p:cNvSpPr>
            <a:spLocks noGrp="1"/>
          </p:cNvSpPr>
          <p:nvPr>
            <p:ph idx="1"/>
          </p:nvPr>
        </p:nvSpPr>
        <p:spPr>
          <a:xfrm>
            <a:off x="787063" y="2168525"/>
            <a:ext cx="8697417" cy="4113005"/>
          </a:xfrm>
        </p:spPr>
        <p:txBody>
          <a:bodyPr/>
          <a:lstStyle/>
          <a:p>
            <a:r>
              <a:rPr lang="de-DE" sz="1600" b="0" dirty="0" smtClean="0">
                <a:latin typeface="Arial" panose="020B0604020202020204" pitchFamily="34" charset="0"/>
                <a:cs typeface="Arial" panose="020B0604020202020204" pitchFamily="34" charset="0"/>
              </a:rPr>
              <a:t>„MORAL HAZARD“ IST EINE REAKTION AUF ANREIZE, die risikobereitschaft für einen verlust oder schaden zu erhöhen, und ist ebenfalls eine folge von asymmetrischer information. </a:t>
            </a:r>
          </a:p>
          <a:p>
            <a:r>
              <a:rPr lang="de-DE" sz="1600" b="0" dirty="0" smtClean="0">
                <a:latin typeface="Arial" panose="020B0604020202020204" pitchFamily="34" charset="0"/>
                <a:cs typeface="Arial" panose="020B0604020202020204" pitchFamily="34" charset="0"/>
              </a:rPr>
              <a:t>Beispiel: wenn man vollen versicherungsschutz für sein auto hat, wird man hinsichtlich des versperrens des autos nachlässig sein. </a:t>
            </a:r>
          </a:p>
          <a:p>
            <a:r>
              <a:rPr lang="de-DE" sz="1600" b="0" dirty="0" smtClean="0">
                <a:latin typeface="Arial" panose="020B0604020202020204" pitchFamily="34" charset="0"/>
                <a:cs typeface="Arial" panose="020B0604020202020204" pitchFamily="34" charset="0"/>
              </a:rPr>
              <a:t>Wenn ein versicherungsunternehmen das genaue risiko aus der versicherung einer person kennt, dann kann sie einen ganz spezifischen vertrag verfassen.</a:t>
            </a:r>
          </a:p>
          <a:p>
            <a:r>
              <a:rPr lang="de-DE" sz="1600" b="0" dirty="0" smtClean="0">
                <a:latin typeface="Arial" panose="020B0604020202020204" pitchFamily="34" charset="0"/>
                <a:cs typeface="Arial" panose="020B0604020202020204" pitchFamily="34" charset="0"/>
              </a:rPr>
              <a:t>Wenn die versicherung hingegen die zu versichernden personen hinsichtlich ihrer individuellen risken nicht unterscheiden kann, wird sie allen personen einen allgemeinen vertrag anbieten. Das führt zur vereinigung von Typen hohen und niedrigen risikos, wodurch niedrige risken die hohen subventionieren.</a:t>
            </a:r>
          </a:p>
          <a:p>
            <a:endParaRPr lang="de-DE" b="0" dirty="0"/>
          </a:p>
        </p:txBody>
      </p:sp>
      <p:sp>
        <p:nvSpPr>
          <p:cNvPr id="4" name="Foliennummernplatzhalter 3"/>
          <p:cNvSpPr>
            <a:spLocks noGrp="1"/>
          </p:cNvSpPr>
          <p:nvPr>
            <p:ph type="sldNum" sz="quarter" idx="12"/>
          </p:nvPr>
        </p:nvSpPr>
        <p:spPr/>
        <p:txBody>
          <a:bodyPr/>
          <a:lstStyle/>
          <a:p>
            <a:fld id="{B03C7EDE-C1C1-4A17-8A67-66AA4FFFB732}" type="slidenum">
              <a:rPr lang="de-DE" smtClean="0"/>
              <a:pPr/>
              <a:t>13</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spTree>
    <p:extLst>
      <p:ext uri="{BB962C8B-B14F-4D97-AF65-F5344CB8AC3E}">
        <p14:creationId xmlns:p14="http://schemas.microsoft.com/office/powerpoint/2010/main" val="384218443"/>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60559" y="1033825"/>
            <a:ext cx="8695857" cy="291394"/>
          </a:xfrm>
        </p:spPr>
        <p:txBody>
          <a:bodyPr/>
          <a:lstStyle/>
          <a:p>
            <a:r>
              <a:rPr lang="de-DE" dirty="0"/>
              <a:t>„Moral hazard“ </a:t>
            </a:r>
            <a:r>
              <a:rPr lang="de-DE" dirty="0" smtClean="0"/>
              <a:t>(2)</a:t>
            </a:r>
            <a:endParaRPr lang="de-DE" dirty="0"/>
          </a:p>
        </p:txBody>
      </p:sp>
      <p:sp>
        <p:nvSpPr>
          <p:cNvPr id="3" name="Inhaltsplatzhalter 2"/>
          <p:cNvSpPr>
            <a:spLocks noGrp="1"/>
          </p:cNvSpPr>
          <p:nvPr>
            <p:ph idx="1"/>
          </p:nvPr>
        </p:nvSpPr>
        <p:spPr>
          <a:xfrm>
            <a:off x="826819" y="1868557"/>
            <a:ext cx="8697417" cy="4267199"/>
          </a:xfrm>
        </p:spPr>
        <p:txBody>
          <a:bodyPr/>
          <a:lstStyle/>
          <a:p>
            <a:r>
              <a:rPr lang="de-DE" sz="1600" b="0" dirty="0" smtClean="0">
                <a:latin typeface="Arial" panose="020B0604020202020204" pitchFamily="34" charset="0"/>
                <a:cs typeface="Arial" panose="020B0604020202020204" pitchFamily="34" charset="0"/>
              </a:rPr>
              <a:t>Wenn im vorigen beispiel die prämien ‚zu hoch‘ ausfallen, kann das dazu führen, dass die niedrigen risken keine versicherung abschließen.</a:t>
            </a:r>
          </a:p>
          <a:p>
            <a:r>
              <a:rPr lang="de-DE" sz="1600" b="0" dirty="0" smtClean="0">
                <a:latin typeface="Arial" panose="020B0604020202020204" pitchFamily="34" charset="0"/>
                <a:cs typeface="Arial" panose="020B0604020202020204" pitchFamily="34" charset="0"/>
              </a:rPr>
              <a:t>Wenn nun die prämien nach dem durchschnittlichen risiko berechnet wurden, die versicherten aber (überwiegend / Nur) aus hohen risken bestehen, wird das zu verlusten und eventuell zum zusammenbruch dieses marktes führen, </a:t>
            </a:r>
          </a:p>
          <a:p>
            <a:r>
              <a:rPr lang="de-DE" sz="1600" b="0" dirty="0" smtClean="0">
                <a:latin typeface="Arial" panose="020B0604020202020204" pitchFamily="34" charset="0"/>
                <a:cs typeface="Arial" panose="020B0604020202020204" pitchFamily="34" charset="0"/>
              </a:rPr>
              <a:t>Versuche zur vermeidung von „moral hazard“: </a:t>
            </a:r>
          </a:p>
          <a:p>
            <a:r>
              <a:rPr lang="de-DE" sz="1600" b="0" dirty="0">
                <a:latin typeface="Arial" panose="020B0604020202020204" pitchFamily="34" charset="0"/>
                <a:cs typeface="Arial" panose="020B0604020202020204" pitchFamily="34" charset="0"/>
              </a:rPr>
              <a:t>	</a:t>
            </a:r>
            <a:r>
              <a:rPr lang="de-DE" sz="1600" b="0" dirty="0" smtClean="0">
                <a:latin typeface="Arial" panose="020B0604020202020204" pitchFamily="34" charset="0"/>
                <a:cs typeface="Arial" panose="020B0604020202020204" pitchFamily="34" charset="0"/>
              </a:rPr>
              <a:t>höhere prämien bei lebens- und krankenversicherungen für 		raucher und Alkohol- oder drogenkonsumenten; </a:t>
            </a:r>
            <a:r>
              <a:rPr lang="de-DE" sz="1600" b="0" dirty="0">
                <a:latin typeface="Arial" panose="020B0604020202020204" pitchFamily="34" charset="0"/>
                <a:cs typeface="Arial" panose="020B0604020202020204" pitchFamily="34" charset="0"/>
              </a:rPr>
              <a:t/>
            </a:r>
            <a:br>
              <a:rPr lang="de-DE" sz="1600" b="0" dirty="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niedrigere prämien bei Haftpflichtversicherungen für 			autofahrer mit nachweisbar sicherer fahrweise; </a:t>
            </a:r>
            <a:r>
              <a:rPr lang="de-DE" sz="1600" b="0" dirty="0">
                <a:latin typeface="Arial" panose="020B0604020202020204" pitchFamily="34" charset="0"/>
                <a:cs typeface="Arial" panose="020B0604020202020204" pitchFamily="34" charset="0"/>
              </a:rPr>
              <a:t/>
            </a:r>
            <a:br>
              <a:rPr lang="de-DE" sz="1600" b="0" dirty="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niedrigere versicherungsprämien bei verträgen mit 			</a:t>
            </a:r>
            <a:r>
              <a:rPr lang="de-DE" sz="1600" b="0" dirty="0" err="1" smtClean="0">
                <a:latin typeface="Arial" panose="020B0604020202020204" pitchFamily="34" charset="0"/>
                <a:cs typeface="Arial" panose="020B0604020202020204" pitchFamily="34" charset="0"/>
              </a:rPr>
              <a:t>selbstbehalt</a:t>
            </a:r>
            <a:r>
              <a:rPr lang="de-DE" sz="1600" b="0" dirty="0" smtClean="0">
                <a:latin typeface="Arial" panose="020B0604020202020204" pitchFamily="34" charset="0"/>
                <a:cs typeface="Arial" panose="020B0604020202020204" pitchFamily="34" charset="0"/>
              </a:rPr>
              <a:t>. </a:t>
            </a:r>
          </a:p>
        </p:txBody>
      </p:sp>
      <p:sp>
        <p:nvSpPr>
          <p:cNvPr id="4" name="Foliennummernplatzhalter 3"/>
          <p:cNvSpPr>
            <a:spLocks noGrp="1"/>
          </p:cNvSpPr>
          <p:nvPr>
            <p:ph type="sldNum" sz="quarter" idx="12"/>
          </p:nvPr>
        </p:nvSpPr>
        <p:spPr/>
        <p:txBody>
          <a:bodyPr/>
          <a:lstStyle/>
          <a:p>
            <a:fld id="{B03C7EDE-C1C1-4A17-8A67-66AA4FFFB732}" type="slidenum">
              <a:rPr lang="de-DE" smtClean="0"/>
              <a:pPr/>
              <a:t>14</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spTree>
    <p:extLst>
      <p:ext uri="{BB962C8B-B14F-4D97-AF65-F5344CB8AC3E}">
        <p14:creationId xmlns:p14="http://schemas.microsoft.com/office/powerpoint/2010/main" val="190707997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409916" y="530241"/>
            <a:ext cx="7031720" cy="264890"/>
          </a:xfrm>
        </p:spPr>
        <p:txBody>
          <a:bodyPr/>
          <a:lstStyle/>
          <a:p>
            <a:r>
              <a:rPr lang="de-DE" dirty="0" smtClean="0"/>
              <a:t>anreize</a:t>
            </a:r>
            <a:endParaRPr lang="de-DE" dirty="0"/>
          </a:p>
        </p:txBody>
      </p:sp>
      <p:sp>
        <p:nvSpPr>
          <p:cNvPr id="3" name="Inhaltsplatzhalter 2"/>
          <p:cNvSpPr>
            <a:spLocks noGrp="1"/>
          </p:cNvSpPr>
          <p:nvPr>
            <p:ph idx="1"/>
          </p:nvPr>
        </p:nvSpPr>
        <p:spPr>
          <a:xfrm>
            <a:off x="787063" y="940905"/>
            <a:ext cx="8697417" cy="5420138"/>
          </a:xfrm>
        </p:spPr>
        <p:txBody>
          <a:bodyPr/>
          <a:lstStyle/>
          <a:p>
            <a:r>
              <a:rPr lang="de-DE" sz="1600" b="0" dirty="0" smtClean="0">
                <a:latin typeface="Arial" panose="020B0604020202020204" pitchFamily="34" charset="0"/>
                <a:cs typeface="Arial" panose="020B0604020202020204" pitchFamily="34" charset="0"/>
              </a:rPr>
              <a:t>Ein auftraggeber (der prinzipal) stellt einen arbeiter zur erledigung einer bestimmten aufgabe ein. Wegen asymmetrischer information kennt nur der arbeiter seine leistung, deren ausmaß jedoch die auszahlung an den auftraggeber beeinflusst. </a:t>
            </a:r>
          </a:p>
          <a:p>
            <a:r>
              <a:rPr lang="de-DE" sz="1600" b="0" dirty="0" smtClean="0">
                <a:latin typeface="Arial" panose="020B0604020202020204" pitchFamily="34" charset="0"/>
                <a:cs typeface="Arial" panose="020B0604020202020204" pitchFamily="34" charset="0"/>
              </a:rPr>
              <a:t>Wie sollte ein vertrag gestaltet werden, sodass der arbeiter eine leistung erbringt, welche die auszahlung an den Auftraggeber maximiert? </a:t>
            </a:r>
          </a:p>
          <a:p>
            <a:r>
              <a:rPr lang="de-DE" sz="1600" b="0" dirty="0" smtClean="0">
                <a:latin typeface="Arial" panose="020B0604020202020204" pitchFamily="34" charset="0"/>
                <a:cs typeface="Arial" panose="020B0604020202020204" pitchFamily="34" charset="0"/>
              </a:rPr>
              <a:t>Es sei </a:t>
            </a:r>
            <a:r>
              <a:rPr lang="de-DE" sz="1600" b="0" cap="none" dirty="0" smtClean="0">
                <a:latin typeface="Arial" panose="020B0604020202020204" pitchFamily="34" charset="0"/>
                <a:cs typeface="Arial" panose="020B0604020202020204" pitchFamily="34" charset="0"/>
              </a:rPr>
              <a:t>e DAS LEISTUNGSNIVEAU DES ARBEITERS. </a:t>
            </a:r>
          </a:p>
          <a:p>
            <a:r>
              <a:rPr lang="de-DE" sz="1600" b="0" cap="none" dirty="0" smtClean="0">
                <a:latin typeface="Arial" panose="020B0604020202020204" pitchFamily="34" charset="0"/>
                <a:cs typeface="Arial" panose="020B0604020202020204" pitchFamily="34" charset="0"/>
              </a:rPr>
              <a:t>DIE AUSZAHLUNG AN DEN PRINZIPAL IST </a:t>
            </a:r>
          </a:p>
          <a:p>
            <a:r>
              <a:rPr lang="de-DE" sz="1600" b="0" cap="none" dirty="0" smtClean="0">
                <a:latin typeface="Arial" panose="020B0604020202020204" pitchFamily="34" charset="0"/>
                <a:cs typeface="Arial" panose="020B0604020202020204" pitchFamily="34" charset="0"/>
              </a:rPr>
              <a:t>DER VERTRAG IST EINE FUNKTION s(y), DER DIE ENTSCHÄDIGUNG DES ARBEITERS FESTLEGT, BEI EINER AUSZAHLUNG VON y AN DEN PRINZIPAL. </a:t>
            </a:r>
          </a:p>
          <a:p>
            <a:r>
              <a:rPr lang="de-DE" sz="1600" b="0" cap="none" dirty="0" smtClean="0">
                <a:latin typeface="Arial" panose="020B0604020202020204" pitchFamily="34" charset="0"/>
                <a:cs typeface="Arial" panose="020B0604020202020204" pitchFamily="34" charset="0"/>
              </a:rPr>
              <a:t>WENN DER ARBEITER NICHT ARBEITET, SO HAT ER EINEN (VORBEHALTS-)NUTZEN VON ũ. DAHER MUSS DER VERTRAG DEM ARBEITER ZUMINDEST EINEN NUTZEN VON ũ GEBEN. </a:t>
            </a:r>
          </a:p>
          <a:p>
            <a:r>
              <a:rPr lang="de-DE" sz="1600" b="0" cap="none" dirty="0" smtClean="0">
                <a:latin typeface="Arial" panose="020B0604020202020204" pitchFamily="34" charset="0"/>
                <a:cs typeface="Arial" panose="020B0604020202020204" pitchFamily="34" charset="0"/>
              </a:rPr>
              <a:t>DIE KOSTEN DES ARBEITERS FÜR EINE LEISTUNGSERBRINGUNG VON e SIND c(e). </a:t>
            </a:r>
            <a:endParaRPr lang="de-DE" sz="1600" b="0" dirty="0">
              <a:latin typeface="Arial" panose="020B0604020202020204" pitchFamily="34" charset="0"/>
              <a:cs typeface="Arial" panose="020B0604020202020204" pitchFamily="34" charset="0"/>
            </a:endParaRPr>
          </a:p>
        </p:txBody>
      </p:sp>
      <p:sp>
        <p:nvSpPr>
          <p:cNvPr id="4" name="Foliennummernplatzhalter 3"/>
          <p:cNvSpPr>
            <a:spLocks noGrp="1"/>
          </p:cNvSpPr>
          <p:nvPr>
            <p:ph type="sldNum" sz="quarter" idx="12"/>
          </p:nvPr>
        </p:nvSpPr>
        <p:spPr/>
        <p:txBody>
          <a:bodyPr/>
          <a:lstStyle/>
          <a:p>
            <a:fld id="{B03C7EDE-C1C1-4A17-8A67-66AA4FFFB732}" type="slidenum">
              <a:rPr lang="de-DE" smtClean="0"/>
              <a:pPr/>
              <a:t>15</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graphicFrame>
        <p:nvGraphicFramePr>
          <p:cNvPr id="6" name="Objekt 5"/>
          <p:cNvGraphicFramePr>
            <a:graphicFrameLocks/>
          </p:cNvGraphicFramePr>
          <p:nvPr>
            <p:extLst>
              <p:ext uri="{D42A27DB-BD31-4B8C-83A1-F6EECF244321}">
                <p14:modId xmlns:p14="http://schemas.microsoft.com/office/powerpoint/2010/main" val="87113070"/>
              </p:ext>
            </p:extLst>
          </p:nvPr>
        </p:nvGraphicFramePr>
        <p:xfrm>
          <a:off x="5234608" y="3665126"/>
          <a:ext cx="1051891" cy="310528"/>
        </p:xfrm>
        <a:graphic>
          <a:graphicData uri="http://schemas.openxmlformats.org/presentationml/2006/ole">
            <mc:AlternateContent xmlns:mc="http://schemas.openxmlformats.org/markup-compatibility/2006">
              <mc:Choice xmlns:v="urn:schemas-microsoft-com:vml" Requires="v">
                <p:oleObj spid="_x0000_s3096" name="Equation" r:id="rId3" imgW="1361918" imgH="371336" progId="Equation.3">
                  <p:embed/>
                </p:oleObj>
              </mc:Choice>
              <mc:Fallback>
                <p:oleObj name="Equation" r:id="rId3" imgW="1361918" imgH="371336" progId="Equation.3">
                  <p:embed/>
                  <p:pic>
                    <p:nvPicPr>
                      <p:cNvPr id="0" name="Object 3"/>
                      <p:cNvPicPr>
                        <a:picLocks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5234608" y="3665126"/>
                        <a:ext cx="1051891" cy="310528"/>
                      </a:xfrm>
                      <a:prstGeom prst="rect">
                        <a:avLst/>
                      </a:prstGeom>
                      <a:noFill/>
                      <a:ln>
                        <a:noFill/>
                      </a:ln>
                      <a:effectLst/>
                    </p:spPr>
                  </p:pic>
                </p:oleObj>
              </mc:Fallback>
            </mc:AlternateContent>
          </a:graphicData>
        </a:graphic>
      </p:graphicFrame>
    </p:spTree>
    <p:extLst>
      <p:ext uri="{BB962C8B-B14F-4D97-AF65-F5344CB8AC3E}">
        <p14:creationId xmlns:p14="http://schemas.microsoft.com/office/powerpoint/2010/main" val="2990503601"/>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81645" y="691146"/>
            <a:ext cx="7203998" cy="317899"/>
          </a:xfrm>
        </p:spPr>
        <p:txBody>
          <a:bodyPr/>
          <a:lstStyle/>
          <a:p>
            <a:r>
              <a:rPr lang="de-DE" dirty="0" smtClean="0"/>
              <a:t>ANREIZE UND GEWINNMAXIMIERUNG</a:t>
            </a:r>
            <a:endParaRPr lang="de-DE" dirty="0"/>
          </a:p>
        </p:txBody>
      </p:sp>
      <p:sp>
        <p:nvSpPr>
          <p:cNvPr id="3" name="Inhaltsplatzhalter 2"/>
          <p:cNvSpPr>
            <a:spLocks noGrp="1"/>
          </p:cNvSpPr>
          <p:nvPr>
            <p:ph idx="1"/>
          </p:nvPr>
        </p:nvSpPr>
        <p:spPr>
          <a:xfrm>
            <a:off x="787063" y="1232452"/>
            <a:ext cx="8697417" cy="4757531"/>
          </a:xfrm>
        </p:spPr>
        <p:txBody>
          <a:bodyPr/>
          <a:lstStyle/>
          <a:p>
            <a:r>
              <a:rPr lang="de-DE" sz="1600" b="0" dirty="0" smtClean="0">
                <a:latin typeface="Arial" panose="020B0604020202020204" pitchFamily="34" charset="0"/>
                <a:cs typeface="Arial" panose="020B0604020202020204" pitchFamily="34" charset="0"/>
              </a:rPr>
              <a:t>DAS PROBLEM DES PRINZIPALS: </a:t>
            </a:r>
          </a:p>
          <a:p>
            <a:r>
              <a:rPr lang="de-DE" sz="1600" b="0" dirty="0">
                <a:latin typeface="Arial" panose="020B0604020202020204" pitchFamily="34" charset="0"/>
                <a:cs typeface="Arial" panose="020B0604020202020204" pitchFamily="34" charset="0"/>
              </a:rPr>
              <a:t/>
            </a:r>
            <a:br>
              <a:rPr lang="de-DE" sz="1600" b="0" dirty="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UNTER DER NEBENBEDINGUNG </a:t>
            </a:r>
          </a:p>
          <a:p>
            <a:r>
              <a:rPr lang="de-DE" sz="1600" b="0" dirty="0" smtClean="0">
                <a:latin typeface="Arial" panose="020B0604020202020204" pitchFamily="34" charset="0"/>
                <a:cs typeface="Arial" panose="020B0604020202020204" pitchFamily="34" charset="0"/>
              </a:rPr>
              <a:t>Substitution dieser nebenbedingung (‚partizipaitonsbeschränkung‘) in die zielfunktion ergibt</a:t>
            </a:r>
          </a:p>
          <a:p>
            <a:r>
              <a:rPr lang="de-DE" sz="1600" b="0" dirty="0" smtClean="0">
                <a:latin typeface="Arial" panose="020B0604020202020204" pitchFamily="34" charset="0"/>
                <a:cs typeface="Arial" panose="020B0604020202020204" pitchFamily="34" charset="0"/>
              </a:rPr>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der gewinn des prinzipals wird maximiert, wenn </a:t>
            </a:r>
          </a:p>
          <a:p>
            <a:r>
              <a:rPr lang="de-DE" sz="1600" b="0" dirty="0" smtClean="0">
                <a:latin typeface="Arial" panose="020B0604020202020204" pitchFamily="34" charset="0"/>
                <a:cs typeface="Arial" panose="020B0604020202020204" pitchFamily="34" charset="0"/>
              </a:rPr>
              <a:t>Der gewinn maximierende vertrag muss den arbeiter zu einem leistungsniveau </a:t>
            </a:r>
            <a:r>
              <a:rPr lang="de-DE" sz="1600" b="0" cap="none" dirty="0" smtClean="0">
                <a:latin typeface="Arial" panose="020B0604020202020204" pitchFamily="34" charset="0"/>
                <a:cs typeface="Arial" panose="020B0604020202020204" pitchFamily="34" charset="0"/>
              </a:rPr>
              <a:t>e* </a:t>
            </a:r>
            <a:r>
              <a:rPr lang="de-DE" sz="1600" b="0" dirty="0" smtClean="0">
                <a:latin typeface="Arial" panose="020B0604020202020204" pitchFamily="34" charset="0"/>
                <a:cs typeface="Arial" panose="020B0604020202020204" pitchFamily="34" charset="0"/>
              </a:rPr>
              <a:t>veranlassen, bei dem die marginalen kosten der leistungserbringung des arbeiters gleich der marginalen auszahlung an den Prinzipal aus dieser leistung des arbeiters ist.</a:t>
            </a:r>
          </a:p>
          <a:p>
            <a:r>
              <a:rPr lang="de-DE" sz="1600" b="0" dirty="0" smtClean="0">
                <a:latin typeface="Arial" panose="020B0604020202020204" pitchFamily="34" charset="0"/>
                <a:cs typeface="Arial" panose="020B0604020202020204" pitchFamily="34" charset="0"/>
              </a:rPr>
              <a:t>Welche möglichkeiten hat der Auftraggeber, den </a:t>
            </a:r>
            <a:r>
              <a:rPr lang="de-DE" sz="1600" b="0" dirty="0" err="1" smtClean="0">
                <a:latin typeface="Arial" panose="020B0604020202020204" pitchFamily="34" charset="0"/>
                <a:cs typeface="Arial" panose="020B0604020202020204" pitchFamily="34" charset="0"/>
              </a:rPr>
              <a:t>arbEIter</a:t>
            </a:r>
            <a:r>
              <a:rPr lang="de-DE" sz="1600" b="0" dirty="0" smtClean="0">
                <a:latin typeface="Arial" panose="020B0604020202020204" pitchFamily="34" charset="0"/>
                <a:cs typeface="Arial" panose="020B0604020202020204" pitchFamily="34" charset="0"/>
              </a:rPr>
              <a:t> zu veranlassen, sich für ein leistungsniveau </a:t>
            </a:r>
            <a:r>
              <a:rPr lang="de-DE" sz="1600" b="0" cap="none" dirty="0" smtClean="0">
                <a:latin typeface="Arial" panose="020B0604020202020204" pitchFamily="34" charset="0"/>
                <a:cs typeface="Arial" panose="020B0604020202020204" pitchFamily="34" charset="0"/>
              </a:rPr>
              <a:t>e</a:t>
            </a:r>
            <a:r>
              <a:rPr lang="de-DE" sz="1600" b="0" dirty="0" smtClean="0">
                <a:latin typeface="Arial" panose="020B0604020202020204" pitchFamily="34" charset="0"/>
                <a:cs typeface="Arial" panose="020B0604020202020204" pitchFamily="34" charset="0"/>
              </a:rPr>
              <a:t> = </a:t>
            </a:r>
            <a:r>
              <a:rPr lang="de-DE" sz="1600" b="0" cap="none" dirty="0">
                <a:latin typeface="Arial" panose="020B0604020202020204" pitchFamily="34" charset="0"/>
                <a:cs typeface="Arial" panose="020B0604020202020204" pitchFamily="34" charset="0"/>
              </a:rPr>
              <a:t>e* </a:t>
            </a:r>
            <a:r>
              <a:rPr lang="de-DE" sz="1600" b="0" dirty="0" smtClean="0">
                <a:latin typeface="Arial" panose="020B0604020202020204" pitchFamily="34" charset="0"/>
                <a:cs typeface="Arial" panose="020B0604020202020204" pitchFamily="34" charset="0"/>
              </a:rPr>
              <a:t>zu entscheiden?</a:t>
            </a:r>
            <a:endParaRPr lang="de-DE" sz="1600" b="0" dirty="0">
              <a:latin typeface="Arial" panose="020B0604020202020204" pitchFamily="34" charset="0"/>
              <a:cs typeface="Arial" panose="020B0604020202020204" pitchFamily="34" charset="0"/>
            </a:endParaRPr>
          </a:p>
        </p:txBody>
      </p:sp>
      <p:sp>
        <p:nvSpPr>
          <p:cNvPr id="4" name="Foliennummernplatzhalter 3"/>
          <p:cNvSpPr>
            <a:spLocks noGrp="1"/>
          </p:cNvSpPr>
          <p:nvPr>
            <p:ph type="sldNum" sz="quarter" idx="12"/>
          </p:nvPr>
        </p:nvSpPr>
        <p:spPr/>
        <p:txBody>
          <a:bodyPr/>
          <a:lstStyle/>
          <a:p>
            <a:fld id="{B03C7EDE-C1C1-4A17-8A67-66AA4FFFB732}" type="slidenum">
              <a:rPr lang="de-DE" smtClean="0"/>
              <a:pPr/>
              <a:t>16</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graphicFrame>
        <p:nvGraphicFramePr>
          <p:cNvPr id="6" name="Objekt 5"/>
          <p:cNvGraphicFramePr>
            <a:graphicFrameLocks/>
          </p:cNvGraphicFramePr>
          <p:nvPr>
            <p:extLst>
              <p:ext uri="{D42A27DB-BD31-4B8C-83A1-F6EECF244321}">
                <p14:modId xmlns:p14="http://schemas.microsoft.com/office/powerpoint/2010/main" val="400041576"/>
              </p:ext>
            </p:extLst>
          </p:nvPr>
        </p:nvGraphicFramePr>
        <p:xfrm>
          <a:off x="3546234" y="1566863"/>
          <a:ext cx="2392984" cy="248685"/>
        </p:xfrm>
        <a:graphic>
          <a:graphicData uri="http://schemas.openxmlformats.org/presentationml/2006/ole">
            <mc:AlternateContent xmlns:mc="http://schemas.openxmlformats.org/markup-compatibility/2006">
              <mc:Choice xmlns:v="urn:schemas-microsoft-com:vml" Requires="v">
                <p:oleObj spid="_x0000_s4184" name="Equation" r:id="rId3" imgW="3714616" imgH="466679" progId="Equation.3">
                  <p:embed/>
                </p:oleObj>
              </mc:Choice>
              <mc:Fallback>
                <p:oleObj name="Equation" r:id="rId3" imgW="3714616" imgH="466679" progId="Equation.3">
                  <p:embed/>
                  <p:pic>
                    <p:nvPicPr>
                      <p:cNvPr id="0" name="Object 3"/>
                      <p:cNvPicPr>
                        <a:picLocks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3546234" y="1566863"/>
                        <a:ext cx="2392984" cy="248685"/>
                      </a:xfrm>
                      <a:prstGeom prst="rect">
                        <a:avLst/>
                      </a:prstGeom>
                      <a:noFill/>
                      <a:ln>
                        <a:noFill/>
                      </a:ln>
                      <a:effectLst/>
                    </p:spPr>
                  </p:pic>
                </p:oleObj>
              </mc:Fallback>
            </mc:AlternateContent>
          </a:graphicData>
        </a:graphic>
      </p:graphicFrame>
      <p:graphicFrame>
        <p:nvGraphicFramePr>
          <p:cNvPr id="7" name="Objekt 6"/>
          <p:cNvGraphicFramePr>
            <a:graphicFrameLocks/>
          </p:cNvGraphicFramePr>
          <p:nvPr>
            <p:extLst>
              <p:ext uri="{D42A27DB-BD31-4B8C-83A1-F6EECF244321}">
                <p14:modId xmlns:p14="http://schemas.microsoft.com/office/powerpoint/2010/main" val="905348086"/>
              </p:ext>
            </p:extLst>
          </p:nvPr>
        </p:nvGraphicFramePr>
        <p:xfrm>
          <a:off x="4306956" y="2147455"/>
          <a:ext cx="1697935" cy="230877"/>
        </p:xfrm>
        <a:graphic>
          <a:graphicData uri="http://schemas.openxmlformats.org/presentationml/2006/ole">
            <mc:AlternateContent xmlns:mc="http://schemas.openxmlformats.org/markup-compatibility/2006">
              <mc:Choice xmlns:v="urn:schemas-microsoft-com:vml" Requires="v">
                <p:oleObj spid="_x0000_s4185" name="Equation" r:id="rId5" imgW="2686184" imgH="371336" progId="Equation.3">
                  <p:embed/>
                </p:oleObj>
              </mc:Choice>
              <mc:Fallback>
                <p:oleObj name="Equation" r:id="rId5" imgW="2686184" imgH="371336" progId="Equation.3">
                  <p:embed/>
                  <p:pic>
                    <p:nvPicPr>
                      <p:cNvPr id="0" name="Object 4"/>
                      <p:cNvPicPr>
                        <a:picLocks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4306956" y="2147455"/>
                        <a:ext cx="1697935" cy="230877"/>
                      </a:xfrm>
                      <a:prstGeom prst="rect">
                        <a:avLst/>
                      </a:prstGeom>
                      <a:noFill/>
                      <a:ln>
                        <a:noFill/>
                      </a:ln>
                      <a:effectLst/>
                    </p:spPr>
                  </p:pic>
                </p:oleObj>
              </mc:Fallback>
            </mc:AlternateContent>
          </a:graphicData>
        </a:graphic>
      </p:graphicFrame>
      <p:sp>
        <p:nvSpPr>
          <p:cNvPr id="8" name="Oval 9"/>
          <p:cNvSpPr>
            <a:spLocks noChangeArrowheads="1"/>
          </p:cNvSpPr>
          <p:nvPr/>
        </p:nvSpPr>
        <p:spPr bwMode="auto">
          <a:xfrm>
            <a:off x="4181061" y="2048978"/>
            <a:ext cx="887896" cy="427831"/>
          </a:xfrm>
          <a:prstGeom prst="ellipse">
            <a:avLst/>
          </a:prstGeom>
          <a:noFill/>
          <a:ln w="25400">
            <a:solidFill>
              <a:schemeClr val="hlink"/>
            </a:solidFill>
            <a:round/>
            <a:headEnd/>
            <a:tailEnd/>
          </a:ln>
          <a:extLst>
            <a:ext uri="{909E8E84-426E-40DD-AFC4-6F175D3DCCD1}">
              <a14:hiddenFill xmlns:a14="http://schemas.microsoft.com/office/drawing/2010/main">
                <a:solidFill>
                  <a:srgbClr val="FFFFFF"/>
                </a:solidFill>
              </a14:hiddenFill>
            </a:ext>
          </a:extLst>
        </p:spPr>
        <p:txBody>
          <a:bodyPr wrap="none" anchor="ctr"/>
          <a:lstStyle>
            <a:lvl1pPr defTabSz="912813">
              <a:spcBef>
                <a:spcPct val="20000"/>
              </a:spcBef>
              <a:buClr>
                <a:schemeClr val="tx2"/>
              </a:buClr>
              <a:buSzPct val="75000"/>
              <a:buFont typeface="Monotype Sorts" charset="2"/>
              <a:buChar char="u"/>
              <a:defRPr sz="3200" b="1">
                <a:solidFill>
                  <a:schemeClr val="tx1"/>
                </a:solidFill>
                <a:latin typeface="Arial" pitchFamily="34" charset="0"/>
                <a:ea typeface="ＭＳ Ｐゴシック" pitchFamily="34" charset="-128"/>
              </a:defRPr>
            </a:lvl1pPr>
            <a:lvl2pPr marL="741363" indent="-285750" defTabSz="912813">
              <a:spcBef>
                <a:spcPct val="20000"/>
              </a:spcBef>
              <a:buClr>
                <a:schemeClr val="tx1"/>
              </a:buClr>
              <a:buChar char="–"/>
              <a:defRPr sz="3200" b="1">
                <a:solidFill>
                  <a:schemeClr val="tx1"/>
                </a:solidFill>
                <a:latin typeface="Arial" pitchFamily="34" charset="0"/>
                <a:ea typeface="ＭＳ Ｐゴシック" pitchFamily="34" charset="-128"/>
              </a:defRPr>
            </a:lvl2pPr>
            <a:lvl3pPr marL="1141413" indent="-228600" defTabSz="912813">
              <a:spcBef>
                <a:spcPct val="20000"/>
              </a:spcBef>
              <a:buClr>
                <a:schemeClr val="tx2"/>
              </a:buClr>
              <a:buSzPct val="75000"/>
              <a:buFont typeface="Monotype Sorts" charset="2"/>
              <a:buChar char="v"/>
              <a:defRPr sz="3200" b="1">
                <a:solidFill>
                  <a:schemeClr val="tx1"/>
                </a:solidFill>
                <a:latin typeface="Arial" pitchFamily="34" charset="0"/>
                <a:ea typeface="ＭＳ Ｐゴシック" pitchFamily="34" charset="-128"/>
              </a:defRPr>
            </a:lvl3pPr>
            <a:lvl4pPr marL="1598613" indent="-228600" defTabSz="912813">
              <a:spcBef>
                <a:spcPct val="20000"/>
              </a:spcBef>
              <a:buClr>
                <a:schemeClr val="tx2"/>
              </a:buClr>
              <a:buSzPct val="100000"/>
              <a:buChar char="–"/>
              <a:defRPr sz="2000">
                <a:solidFill>
                  <a:schemeClr val="tx1"/>
                </a:solidFill>
                <a:latin typeface="Arial" pitchFamily="34" charset="0"/>
                <a:ea typeface="ＭＳ Ｐゴシック" pitchFamily="34" charset="-128"/>
              </a:defRPr>
            </a:lvl4pPr>
            <a:lvl5pPr marL="2055813" indent="-228600" defTabSz="912813">
              <a:spcBef>
                <a:spcPct val="20000"/>
              </a:spcBef>
              <a:buClr>
                <a:schemeClr val="tx1"/>
              </a:buClr>
              <a:buChar char="–"/>
              <a:defRPr sz="2000">
                <a:solidFill>
                  <a:schemeClr val="tx1"/>
                </a:solidFill>
                <a:latin typeface="Arial" pitchFamily="34" charset="0"/>
                <a:ea typeface="ＭＳ Ｐゴシック" pitchFamily="34" charset="-128"/>
              </a:defRPr>
            </a:lvl5pPr>
            <a:lvl6pPr marL="2513013" indent="-228600" defTabSz="912813" eaLnBrk="0" fontAlgn="base" hangingPunct="0">
              <a:spcBef>
                <a:spcPct val="20000"/>
              </a:spcBef>
              <a:spcAft>
                <a:spcPct val="0"/>
              </a:spcAft>
              <a:buClr>
                <a:schemeClr val="tx1"/>
              </a:buClr>
              <a:buChar char="–"/>
              <a:defRPr sz="2000">
                <a:solidFill>
                  <a:schemeClr val="tx1"/>
                </a:solidFill>
                <a:latin typeface="Arial" pitchFamily="34" charset="0"/>
                <a:ea typeface="ＭＳ Ｐゴシック" pitchFamily="34" charset="-128"/>
              </a:defRPr>
            </a:lvl6pPr>
            <a:lvl7pPr marL="2970213" indent="-228600" defTabSz="912813" eaLnBrk="0" fontAlgn="base" hangingPunct="0">
              <a:spcBef>
                <a:spcPct val="20000"/>
              </a:spcBef>
              <a:spcAft>
                <a:spcPct val="0"/>
              </a:spcAft>
              <a:buClr>
                <a:schemeClr val="tx1"/>
              </a:buClr>
              <a:buChar char="–"/>
              <a:defRPr sz="2000">
                <a:solidFill>
                  <a:schemeClr val="tx1"/>
                </a:solidFill>
                <a:latin typeface="Arial" pitchFamily="34" charset="0"/>
                <a:ea typeface="ＭＳ Ｐゴシック" pitchFamily="34" charset="-128"/>
              </a:defRPr>
            </a:lvl7pPr>
            <a:lvl8pPr marL="3427413" indent="-228600" defTabSz="912813" eaLnBrk="0" fontAlgn="base" hangingPunct="0">
              <a:spcBef>
                <a:spcPct val="20000"/>
              </a:spcBef>
              <a:spcAft>
                <a:spcPct val="0"/>
              </a:spcAft>
              <a:buClr>
                <a:schemeClr val="tx1"/>
              </a:buClr>
              <a:buChar char="–"/>
              <a:defRPr sz="2000">
                <a:solidFill>
                  <a:schemeClr val="tx1"/>
                </a:solidFill>
                <a:latin typeface="Arial" pitchFamily="34" charset="0"/>
                <a:ea typeface="ＭＳ Ｐゴシック" pitchFamily="34" charset="-128"/>
              </a:defRPr>
            </a:lvl8pPr>
            <a:lvl9pPr marL="3884613" indent="-228600" defTabSz="912813" eaLnBrk="0" fontAlgn="base" hangingPunct="0">
              <a:spcBef>
                <a:spcPct val="20000"/>
              </a:spcBef>
              <a:spcAft>
                <a:spcPct val="0"/>
              </a:spcAft>
              <a:buClr>
                <a:schemeClr val="tx1"/>
              </a:buClr>
              <a:buChar char="–"/>
              <a:defRPr sz="2000">
                <a:solidFill>
                  <a:schemeClr val="tx1"/>
                </a:solidFill>
                <a:latin typeface="Arial" pitchFamily="34" charset="0"/>
                <a:ea typeface="ＭＳ Ｐゴシック" pitchFamily="34" charset="-128"/>
              </a:defRPr>
            </a:lvl9pPr>
          </a:lstStyle>
          <a:p>
            <a:pPr>
              <a:spcBef>
                <a:spcPct val="0"/>
              </a:spcBef>
              <a:buClrTx/>
              <a:buSzTx/>
              <a:buFontTx/>
              <a:buNone/>
            </a:pPr>
            <a:endParaRPr lang="de-DE" altLang="de-DE" sz="2800"/>
          </a:p>
        </p:txBody>
      </p:sp>
      <p:sp>
        <p:nvSpPr>
          <p:cNvPr id="9" name="Line 10"/>
          <p:cNvSpPr>
            <a:spLocks noChangeShapeType="1"/>
          </p:cNvSpPr>
          <p:nvPr/>
        </p:nvSpPr>
        <p:spPr bwMode="auto">
          <a:xfrm flipV="1">
            <a:off x="4507293" y="1802296"/>
            <a:ext cx="235433" cy="330026"/>
          </a:xfrm>
          <a:prstGeom prst="line">
            <a:avLst/>
          </a:prstGeom>
          <a:noFill/>
          <a:ln w="25400">
            <a:solidFill>
              <a:srgbClr val="5F5F5F"/>
            </a:solidFill>
            <a:round/>
            <a:headEnd type="none" w="sm" len="sm"/>
            <a:tailEnd type="stealth" w="med" len="lg"/>
          </a:ln>
          <a:extLst>
            <a:ext uri="{909E8E84-426E-40DD-AFC4-6F175D3DCCD1}">
              <a14:hiddenFill xmlns:a14="http://schemas.microsoft.com/office/drawing/2010/main">
                <a:noFill/>
              </a14:hiddenFill>
            </a:ext>
          </a:extLst>
        </p:spPr>
        <p:txBody>
          <a:bodyPr wrap="none" anchor="ctr"/>
          <a:lstStyle/>
          <a:p>
            <a:pPr marL="0" marR="0" lvl="0" indent="0" defTabSz="914400" eaLnBrk="0" fontAlgn="base" latinLnBrk="0" hangingPunct="0">
              <a:lnSpc>
                <a:spcPct val="100000"/>
              </a:lnSpc>
              <a:spcBef>
                <a:spcPct val="0"/>
              </a:spcBef>
              <a:spcAft>
                <a:spcPct val="0"/>
              </a:spcAft>
              <a:buClrTx/>
              <a:buSzTx/>
              <a:buFontTx/>
              <a:buNone/>
              <a:tabLst/>
              <a:defRPr/>
            </a:pPr>
            <a:endParaRPr kumimoji="0" lang="en-GB" sz="2800" b="1" i="0" u="none" strike="noStrike" kern="0" cap="none" spc="0" normalizeH="0" baseline="0" noProof="0" smtClean="0">
              <a:ln>
                <a:noFill/>
              </a:ln>
              <a:solidFill>
                <a:srgbClr val="000000"/>
              </a:solidFill>
              <a:effectLst/>
              <a:uLnTx/>
              <a:uFillTx/>
              <a:latin typeface="Arial" pitchFamily="34" charset="0"/>
              <a:ea typeface="ＭＳ Ｐゴシック" pitchFamily="34" charset="-128"/>
            </a:endParaRPr>
          </a:p>
        </p:txBody>
      </p:sp>
      <p:graphicFrame>
        <p:nvGraphicFramePr>
          <p:cNvPr id="10" name="Objekt 9"/>
          <p:cNvGraphicFramePr>
            <a:graphicFrameLocks/>
          </p:cNvGraphicFramePr>
          <p:nvPr>
            <p:extLst>
              <p:ext uri="{D42A27DB-BD31-4B8C-83A1-F6EECF244321}">
                <p14:modId xmlns:p14="http://schemas.microsoft.com/office/powerpoint/2010/main" val="4009481342"/>
              </p:ext>
            </p:extLst>
          </p:nvPr>
        </p:nvGraphicFramePr>
        <p:xfrm>
          <a:off x="3430968" y="3083272"/>
          <a:ext cx="2152649" cy="309285"/>
        </p:xfrm>
        <a:graphic>
          <a:graphicData uri="http://schemas.openxmlformats.org/presentationml/2006/ole">
            <mc:AlternateContent xmlns:mc="http://schemas.openxmlformats.org/markup-compatibility/2006">
              <mc:Choice xmlns:v="urn:schemas-microsoft-com:vml" Requires="v">
                <p:oleObj spid="_x0000_s4186" name="Equation" r:id="rId7" imgW="3829005" imgH="466679" progId="Equation.3">
                  <p:embed/>
                </p:oleObj>
              </mc:Choice>
              <mc:Fallback>
                <p:oleObj name="Equation" r:id="rId7" imgW="3829005" imgH="466679" progId="Equation.3">
                  <p:embed/>
                  <p:pic>
                    <p:nvPicPr>
                      <p:cNvPr id="0" name="Object 5"/>
                      <p:cNvPicPr>
                        <a:picLocks noChangeArrowheads="1"/>
                      </p:cNvPicPr>
                      <p:nvPr/>
                    </p:nvPicPr>
                    <p:blipFill>
                      <a:blip r:embed="rId8">
                        <a:extLst>
                          <a:ext uri="{28A0092B-C50C-407E-A947-70E740481C1C}">
                            <a14:useLocalDpi xmlns:a14="http://schemas.microsoft.com/office/drawing/2010/main" val="0"/>
                          </a:ext>
                        </a:extLst>
                      </a:blip>
                      <a:srcRect/>
                      <a:stretch>
                        <a:fillRect/>
                      </a:stretch>
                    </p:blipFill>
                    <p:spPr bwMode="auto">
                      <a:xfrm>
                        <a:off x="3430968" y="3083272"/>
                        <a:ext cx="2152649" cy="309285"/>
                      </a:xfrm>
                      <a:prstGeom prst="rect">
                        <a:avLst/>
                      </a:prstGeom>
                      <a:noFill/>
                      <a:ln>
                        <a:noFill/>
                      </a:ln>
                      <a:effectLst/>
                    </p:spPr>
                  </p:pic>
                </p:oleObj>
              </mc:Fallback>
            </mc:AlternateContent>
          </a:graphicData>
        </a:graphic>
      </p:graphicFrame>
      <p:graphicFrame>
        <p:nvGraphicFramePr>
          <p:cNvPr id="12" name="Objekt 11"/>
          <p:cNvGraphicFramePr>
            <a:graphicFrameLocks/>
          </p:cNvGraphicFramePr>
          <p:nvPr>
            <p:extLst>
              <p:ext uri="{D42A27DB-BD31-4B8C-83A1-F6EECF244321}">
                <p14:modId xmlns:p14="http://schemas.microsoft.com/office/powerpoint/2010/main" val="3027174797"/>
              </p:ext>
            </p:extLst>
          </p:nvPr>
        </p:nvGraphicFramePr>
        <p:xfrm>
          <a:off x="6652592" y="3509272"/>
          <a:ext cx="2344738" cy="280849"/>
        </p:xfrm>
        <a:graphic>
          <a:graphicData uri="http://schemas.openxmlformats.org/presentationml/2006/ole">
            <mc:AlternateContent xmlns:mc="http://schemas.openxmlformats.org/markup-compatibility/2006">
              <mc:Choice xmlns:v="urn:schemas-microsoft-com:vml" Requires="v">
                <p:oleObj spid="_x0000_s4187" name="Equation" r:id="rId9" imgW="3371805" imgH="390691" progId="Equation.3">
                  <p:embed/>
                </p:oleObj>
              </mc:Choice>
              <mc:Fallback>
                <p:oleObj name="Equation" r:id="rId9" imgW="3371805" imgH="390691" progId="Equation.3">
                  <p:embed/>
                  <p:pic>
                    <p:nvPicPr>
                      <p:cNvPr id="0" name="Object 2"/>
                      <p:cNvPicPr>
                        <a:picLocks noChangeArrowheads="1"/>
                      </p:cNvPicPr>
                      <p:nvPr/>
                    </p:nvPicPr>
                    <p:blipFill>
                      <a:blip r:embed="rId10">
                        <a:extLst>
                          <a:ext uri="{28A0092B-C50C-407E-A947-70E740481C1C}">
                            <a14:useLocalDpi xmlns:a14="http://schemas.microsoft.com/office/drawing/2010/main" val="0"/>
                          </a:ext>
                        </a:extLst>
                      </a:blip>
                      <a:srcRect/>
                      <a:stretch>
                        <a:fillRect/>
                      </a:stretch>
                    </p:blipFill>
                    <p:spPr bwMode="auto">
                      <a:xfrm>
                        <a:off x="6652592" y="3509272"/>
                        <a:ext cx="2344738" cy="280849"/>
                      </a:xfrm>
                      <a:prstGeom prst="rect">
                        <a:avLst/>
                      </a:prstGeom>
                      <a:noFill/>
                      <a:ln>
                        <a:noFill/>
                      </a:ln>
                      <a:effectLst/>
                    </p:spPr>
                  </p:pic>
                </p:oleObj>
              </mc:Fallback>
            </mc:AlternateContent>
          </a:graphicData>
        </a:graphic>
      </p:graphicFrame>
    </p:spTree>
    <p:extLst>
      <p:ext uri="{BB962C8B-B14F-4D97-AF65-F5344CB8AC3E}">
        <p14:creationId xmlns:p14="http://schemas.microsoft.com/office/powerpoint/2010/main" val="2172665225"/>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87842" y="1263144"/>
            <a:ext cx="8695857" cy="317899"/>
          </a:xfrm>
        </p:spPr>
        <p:txBody>
          <a:bodyPr/>
          <a:lstStyle/>
          <a:p>
            <a:r>
              <a:rPr lang="de-DE" dirty="0" smtClean="0"/>
              <a:t>Anreizsysteme – Pacht </a:t>
            </a:r>
            <a:endParaRPr lang="de-DE" dirty="0"/>
          </a:p>
        </p:txBody>
      </p:sp>
      <p:sp>
        <p:nvSpPr>
          <p:cNvPr id="3" name="Inhaltsplatzhalter 2"/>
          <p:cNvSpPr>
            <a:spLocks noGrp="1"/>
          </p:cNvSpPr>
          <p:nvPr>
            <p:ph idx="1"/>
          </p:nvPr>
        </p:nvSpPr>
        <p:spPr>
          <a:xfrm>
            <a:off x="787063" y="1948070"/>
            <a:ext cx="8697417" cy="4252706"/>
          </a:xfrm>
        </p:spPr>
        <p:txBody>
          <a:bodyPr/>
          <a:lstStyle/>
          <a:p>
            <a:r>
              <a:rPr lang="de-DE" sz="1600" b="0" dirty="0" smtClean="0">
                <a:latin typeface="Arial" panose="020B0604020202020204" pitchFamily="34" charset="0"/>
                <a:cs typeface="Arial" panose="020B0604020202020204" pitchFamily="34" charset="0"/>
              </a:rPr>
              <a:t>Der auftraggeber behält einen pauschalbetrag, R, für sich, der arbeiter erhält den gesamten darüber hinausgehenden Gewinn, d. h. </a:t>
            </a:r>
          </a:p>
          <a:p>
            <a:r>
              <a:rPr lang="de-DE" sz="1600" b="0" dirty="0" smtClean="0">
                <a:latin typeface="Arial" panose="020B0604020202020204" pitchFamily="34" charset="0"/>
                <a:cs typeface="Arial" panose="020B0604020202020204" pitchFamily="34" charset="0"/>
              </a:rPr>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bei diesem vertrag ist die (netto-)auszahlung an den arbeiter </a:t>
            </a:r>
          </a:p>
          <a:p>
            <a:r>
              <a:rPr lang="de-DE" sz="1600" b="0" dirty="0">
                <a:latin typeface="Arial" panose="020B0604020202020204" pitchFamily="34" charset="0"/>
                <a:cs typeface="Arial" panose="020B0604020202020204" pitchFamily="34" charset="0"/>
              </a:rPr>
              <a:t/>
            </a:r>
            <a:br>
              <a:rPr lang="de-DE" sz="1600" b="0" dirty="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um diesen ausdruck zu maximieren, Sollte der arbeiter ein leistungsniveau wählen, für das gilt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a:t>
            </a:r>
            <a:r>
              <a:rPr lang="de-DE" sz="1600" b="0" cap="none" dirty="0" smtClean="0">
                <a:latin typeface="Arial" panose="020B0604020202020204" pitchFamily="34" charset="0"/>
                <a:cs typeface="Arial" panose="020B0604020202020204" pitchFamily="34" charset="0"/>
              </a:rPr>
              <a:t>f‘(e) = c‘(e</a:t>
            </a:r>
            <a:r>
              <a:rPr lang="de-DE" sz="1600" b="0" dirty="0" smtClean="0">
                <a:latin typeface="Arial" panose="020B0604020202020204" pitchFamily="34" charset="0"/>
                <a:cs typeface="Arial" panose="020B0604020202020204" pitchFamily="34" charset="0"/>
              </a:rPr>
              <a:t>), d. h. </a:t>
            </a:r>
            <a:r>
              <a:rPr lang="de-DE" sz="1600" b="0" cap="none" dirty="0" smtClean="0">
                <a:latin typeface="Arial" panose="020B0604020202020204" pitchFamily="34" charset="0"/>
                <a:cs typeface="Arial" panose="020B0604020202020204" pitchFamily="34" charset="0"/>
              </a:rPr>
              <a:t>e = e*. </a:t>
            </a:r>
          </a:p>
          <a:p>
            <a:r>
              <a:rPr lang="de-DE" sz="1600" b="0" cap="none" dirty="0" smtClean="0">
                <a:latin typeface="Arial" panose="020B0604020202020204" pitchFamily="34" charset="0"/>
                <a:cs typeface="Arial" panose="020B0604020202020204" pitchFamily="34" charset="0"/>
              </a:rPr>
              <a:t>DER PRINZIPAL SOLLTE DIE PAUSCHALE PACHTZAHLUNG, R, SO HOCH WIE MÖGLICH ANSETZEN, SODASS DER ARBEITER GERADE NOCH PARTIZIPIERT, DASS ALSO 			             </a:t>
            </a:r>
            <a:br>
              <a:rPr lang="de-DE" sz="1600" b="0" cap="none" dirty="0" smtClean="0">
                <a:latin typeface="Arial" panose="020B0604020202020204" pitchFamily="34" charset="0"/>
                <a:cs typeface="Arial" panose="020B0604020202020204" pitchFamily="34" charset="0"/>
              </a:rPr>
            </a:br>
            <a:r>
              <a:rPr lang="de-DE" sz="1600" b="0" cap="none" dirty="0" smtClean="0">
                <a:latin typeface="Arial" panose="020B0604020202020204" pitchFamily="34" charset="0"/>
                <a:cs typeface="Arial" panose="020B0604020202020204" pitchFamily="34" charset="0"/>
              </a:rPr>
              <a:t>				        ODER  </a:t>
            </a:r>
            <a:endParaRPr lang="de-DE" sz="1600" b="0" cap="none" dirty="0">
              <a:latin typeface="Arial" panose="020B0604020202020204" pitchFamily="34" charset="0"/>
              <a:cs typeface="Arial" panose="020B0604020202020204" pitchFamily="34" charset="0"/>
            </a:endParaRPr>
          </a:p>
        </p:txBody>
      </p:sp>
      <p:sp>
        <p:nvSpPr>
          <p:cNvPr id="4" name="Foliennummernplatzhalter 3"/>
          <p:cNvSpPr>
            <a:spLocks noGrp="1"/>
          </p:cNvSpPr>
          <p:nvPr>
            <p:ph type="sldNum" sz="quarter" idx="12"/>
          </p:nvPr>
        </p:nvSpPr>
        <p:spPr/>
        <p:txBody>
          <a:bodyPr/>
          <a:lstStyle/>
          <a:p>
            <a:fld id="{B03C7EDE-C1C1-4A17-8A67-66AA4FFFB732}" type="slidenum">
              <a:rPr lang="de-DE" smtClean="0"/>
              <a:pPr/>
              <a:t>17</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graphicFrame>
        <p:nvGraphicFramePr>
          <p:cNvPr id="6" name="Objekt 5"/>
          <p:cNvGraphicFramePr>
            <a:graphicFrameLocks/>
          </p:cNvGraphicFramePr>
          <p:nvPr>
            <p:extLst>
              <p:ext uri="{D42A27DB-BD31-4B8C-83A1-F6EECF244321}">
                <p14:modId xmlns:p14="http://schemas.microsoft.com/office/powerpoint/2010/main" val="381662139"/>
              </p:ext>
            </p:extLst>
          </p:nvPr>
        </p:nvGraphicFramePr>
        <p:xfrm>
          <a:off x="3723861" y="2553115"/>
          <a:ext cx="1945999" cy="296103"/>
        </p:xfrm>
        <a:graphic>
          <a:graphicData uri="http://schemas.openxmlformats.org/presentationml/2006/ole">
            <mc:AlternateContent xmlns:mc="http://schemas.openxmlformats.org/markup-compatibility/2006">
              <mc:Choice xmlns:v="urn:schemas-microsoft-com:vml" Requires="v">
                <p:oleObj spid="_x0000_s5204" name="Equation" r:id="rId3" imgW="2828903" imgH="371336" progId="Equation.3">
                  <p:embed/>
                </p:oleObj>
              </mc:Choice>
              <mc:Fallback>
                <p:oleObj name="Equation" r:id="rId3" imgW="2828903" imgH="371336" progId="Equation.3">
                  <p:embed/>
                  <p:pic>
                    <p:nvPicPr>
                      <p:cNvPr id="0" name="Object 2"/>
                      <p:cNvPicPr>
                        <a:picLocks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3723861" y="2553115"/>
                        <a:ext cx="1945999" cy="296103"/>
                      </a:xfrm>
                      <a:prstGeom prst="rect">
                        <a:avLst/>
                      </a:prstGeom>
                      <a:noFill/>
                      <a:ln>
                        <a:noFill/>
                      </a:ln>
                      <a:effectLst/>
                    </p:spPr>
                  </p:pic>
                </p:oleObj>
              </mc:Fallback>
            </mc:AlternateContent>
          </a:graphicData>
        </a:graphic>
      </p:graphicFrame>
      <p:graphicFrame>
        <p:nvGraphicFramePr>
          <p:cNvPr id="7" name="Objekt 6"/>
          <p:cNvGraphicFramePr>
            <a:graphicFrameLocks/>
          </p:cNvGraphicFramePr>
          <p:nvPr>
            <p:extLst>
              <p:ext uri="{D42A27DB-BD31-4B8C-83A1-F6EECF244321}">
                <p14:modId xmlns:p14="http://schemas.microsoft.com/office/powerpoint/2010/main" val="1965949073"/>
              </p:ext>
            </p:extLst>
          </p:nvPr>
        </p:nvGraphicFramePr>
        <p:xfrm>
          <a:off x="3220277" y="3332510"/>
          <a:ext cx="3289853" cy="298588"/>
        </p:xfrm>
        <a:graphic>
          <a:graphicData uri="http://schemas.openxmlformats.org/presentationml/2006/ole">
            <mc:AlternateContent xmlns:mc="http://schemas.openxmlformats.org/markup-compatibility/2006">
              <mc:Choice xmlns:v="urn:schemas-microsoft-com:vml" Requires="v">
                <p:oleObj spid="_x0000_s5205" name="Equation" r:id="rId5" imgW="4562318" imgH="371336" progId="Equation.3">
                  <p:embed/>
                </p:oleObj>
              </mc:Choice>
              <mc:Fallback>
                <p:oleObj name="Equation" r:id="rId5" imgW="4562318" imgH="371336" progId="Equation.3">
                  <p:embed/>
                  <p:pic>
                    <p:nvPicPr>
                      <p:cNvPr id="0" name="Object 2"/>
                      <p:cNvPicPr>
                        <a:picLocks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3220277" y="3332510"/>
                        <a:ext cx="3289853" cy="298588"/>
                      </a:xfrm>
                      <a:prstGeom prst="rect">
                        <a:avLst/>
                      </a:prstGeom>
                      <a:noFill/>
                      <a:ln>
                        <a:noFill/>
                      </a:ln>
                      <a:effectLst/>
                    </p:spPr>
                  </p:pic>
                </p:oleObj>
              </mc:Fallback>
            </mc:AlternateContent>
          </a:graphicData>
        </a:graphic>
      </p:graphicFrame>
      <p:graphicFrame>
        <p:nvGraphicFramePr>
          <p:cNvPr id="8" name="Objekt 7"/>
          <p:cNvGraphicFramePr>
            <a:graphicFrameLocks/>
          </p:cNvGraphicFramePr>
          <p:nvPr>
            <p:extLst>
              <p:ext uri="{D42A27DB-BD31-4B8C-83A1-F6EECF244321}">
                <p14:modId xmlns:p14="http://schemas.microsoft.com/office/powerpoint/2010/main" val="3153490241"/>
              </p:ext>
            </p:extLst>
          </p:nvPr>
        </p:nvGraphicFramePr>
        <p:xfrm>
          <a:off x="2093841" y="5739019"/>
          <a:ext cx="2707171" cy="250964"/>
        </p:xfrm>
        <a:graphic>
          <a:graphicData uri="http://schemas.openxmlformats.org/presentationml/2006/ole">
            <mc:AlternateContent xmlns:mc="http://schemas.openxmlformats.org/markup-compatibility/2006">
              <mc:Choice xmlns:v="urn:schemas-microsoft-com:vml" Requires="v">
                <p:oleObj spid="_x0000_s5206" name="Equation" r:id="rId7" imgW="3590903" imgH="371336" progId="Equation.3">
                  <p:embed/>
                </p:oleObj>
              </mc:Choice>
              <mc:Fallback>
                <p:oleObj name="Equation" r:id="rId7" imgW="3590903" imgH="371336" progId="Equation.3">
                  <p:embed/>
                  <p:pic>
                    <p:nvPicPr>
                      <p:cNvPr id="0" name="Object 2"/>
                      <p:cNvPicPr>
                        <a:picLocks noChangeArrowheads="1"/>
                      </p:cNvPicPr>
                      <p:nvPr/>
                    </p:nvPicPr>
                    <p:blipFill>
                      <a:blip r:embed="rId8">
                        <a:extLst>
                          <a:ext uri="{28A0092B-C50C-407E-A947-70E740481C1C}">
                            <a14:useLocalDpi xmlns:a14="http://schemas.microsoft.com/office/drawing/2010/main" val="0"/>
                          </a:ext>
                        </a:extLst>
                      </a:blip>
                      <a:srcRect/>
                      <a:stretch>
                        <a:fillRect/>
                      </a:stretch>
                    </p:blipFill>
                    <p:spPr bwMode="auto">
                      <a:xfrm>
                        <a:off x="2093841" y="5739019"/>
                        <a:ext cx="2707171" cy="250964"/>
                      </a:xfrm>
                      <a:prstGeom prst="rect">
                        <a:avLst/>
                      </a:prstGeom>
                      <a:noFill/>
                      <a:ln>
                        <a:noFill/>
                      </a:ln>
                      <a:effectLst/>
                    </p:spPr>
                  </p:pic>
                </p:oleObj>
              </mc:Fallback>
            </mc:AlternateContent>
          </a:graphicData>
        </a:graphic>
      </p:graphicFrame>
      <p:graphicFrame>
        <p:nvGraphicFramePr>
          <p:cNvPr id="9" name="Objekt 8"/>
          <p:cNvGraphicFramePr>
            <a:graphicFrameLocks/>
          </p:cNvGraphicFramePr>
          <p:nvPr>
            <p:extLst>
              <p:ext uri="{D42A27DB-BD31-4B8C-83A1-F6EECF244321}">
                <p14:modId xmlns:p14="http://schemas.microsoft.com/office/powerpoint/2010/main" val="3439870383"/>
              </p:ext>
            </p:extLst>
          </p:nvPr>
        </p:nvGraphicFramePr>
        <p:xfrm>
          <a:off x="5724939" y="5751444"/>
          <a:ext cx="2570025" cy="251791"/>
        </p:xfrm>
        <a:graphic>
          <a:graphicData uri="http://schemas.openxmlformats.org/presentationml/2006/ole">
            <mc:AlternateContent xmlns:mc="http://schemas.openxmlformats.org/markup-compatibility/2006">
              <mc:Choice xmlns:v="urn:schemas-microsoft-com:vml" Requires="v">
                <p:oleObj spid="_x0000_s5207" name="Equation" r:id="rId9" imgW="3590903" imgH="371336" progId="Equation.3">
                  <p:embed/>
                </p:oleObj>
              </mc:Choice>
              <mc:Fallback>
                <p:oleObj name="Equation" r:id="rId9" imgW="3590903" imgH="371336" progId="Equation.3">
                  <p:embed/>
                  <p:pic>
                    <p:nvPicPr>
                      <p:cNvPr id="0" name="Object 3"/>
                      <p:cNvPicPr>
                        <a:picLocks noChangeArrowheads="1"/>
                      </p:cNvPicPr>
                      <p:nvPr/>
                    </p:nvPicPr>
                    <p:blipFill>
                      <a:blip r:embed="rId10">
                        <a:extLst>
                          <a:ext uri="{28A0092B-C50C-407E-A947-70E740481C1C}">
                            <a14:useLocalDpi xmlns:a14="http://schemas.microsoft.com/office/drawing/2010/main" val="0"/>
                          </a:ext>
                        </a:extLst>
                      </a:blip>
                      <a:srcRect/>
                      <a:stretch>
                        <a:fillRect/>
                      </a:stretch>
                    </p:blipFill>
                    <p:spPr bwMode="auto">
                      <a:xfrm>
                        <a:off x="5724939" y="5751444"/>
                        <a:ext cx="2570025" cy="251791"/>
                      </a:xfrm>
                      <a:prstGeom prst="rect">
                        <a:avLst/>
                      </a:prstGeom>
                      <a:noFill/>
                      <a:ln>
                        <a:noFill/>
                      </a:ln>
                      <a:effectLst/>
                    </p:spPr>
                  </p:pic>
                </p:oleObj>
              </mc:Fallback>
            </mc:AlternateContent>
          </a:graphicData>
        </a:graphic>
      </p:graphicFrame>
    </p:spTree>
    <p:extLst>
      <p:ext uri="{BB962C8B-B14F-4D97-AF65-F5344CB8AC3E}">
        <p14:creationId xmlns:p14="http://schemas.microsoft.com/office/powerpoint/2010/main" val="218902492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40072" y="861543"/>
            <a:ext cx="8695857" cy="331151"/>
          </a:xfrm>
        </p:spPr>
        <p:txBody>
          <a:bodyPr/>
          <a:lstStyle/>
          <a:p>
            <a:r>
              <a:rPr lang="de-DE" dirty="0" smtClean="0"/>
              <a:t>ANREIZSYSTEME – LOHNARBEIT und ‚alles-oder-nichts‘</a:t>
            </a:r>
            <a:endParaRPr lang="de-DE" dirty="0"/>
          </a:p>
        </p:txBody>
      </p:sp>
      <p:sp>
        <p:nvSpPr>
          <p:cNvPr id="3" name="Inhaltsplatzhalter 2"/>
          <p:cNvSpPr>
            <a:spLocks noGrp="1"/>
          </p:cNvSpPr>
          <p:nvPr>
            <p:ph idx="1"/>
          </p:nvPr>
        </p:nvSpPr>
        <p:spPr>
          <a:xfrm>
            <a:off x="826820" y="1590262"/>
            <a:ext cx="8697417" cy="4572000"/>
          </a:xfrm>
        </p:spPr>
        <p:txBody>
          <a:bodyPr/>
          <a:lstStyle/>
          <a:p>
            <a:r>
              <a:rPr lang="de-DE" sz="1600" b="0" dirty="0" smtClean="0">
                <a:latin typeface="Arial" panose="020B0604020202020204" pitchFamily="34" charset="0"/>
                <a:cs typeface="Arial" panose="020B0604020202020204" pitchFamily="34" charset="0"/>
              </a:rPr>
              <a:t>Lohnarbeit: DER Arbeiter ERHÄLT einen konstanten lohnsatz, </a:t>
            </a:r>
            <a:r>
              <a:rPr lang="de-DE" sz="1600" b="0" cap="none" dirty="0" smtClean="0">
                <a:latin typeface="Arial" panose="020B0604020202020204" pitchFamily="34" charset="0"/>
                <a:cs typeface="Arial" panose="020B0604020202020204" pitchFamily="34" charset="0"/>
              </a:rPr>
              <a:t>w</a:t>
            </a:r>
            <a:r>
              <a:rPr lang="de-DE" sz="1600" b="0" dirty="0" smtClean="0">
                <a:latin typeface="Arial" panose="020B0604020202020204" pitchFamily="34" charset="0"/>
                <a:cs typeface="Arial" panose="020B0604020202020204" pitchFamily="34" charset="0"/>
              </a:rPr>
              <a:t>, je leistungseinheit und ein pauschale, k, durch das er gerade indifferent zwischen partizipation und nicht-arbeiten ist, also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daraus folgt </a:t>
            </a:r>
          </a:p>
          <a:p>
            <a:endParaRPr lang="de-DE" sz="1600" b="0" dirty="0" smtClean="0">
              <a:latin typeface="Arial" panose="020B0604020202020204" pitchFamily="34" charset="0"/>
              <a:cs typeface="Arial" panose="020B0604020202020204" pitchFamily="34" charset="0"/>
            </a:endParaRPr>
          </a:p>
          <a:p>
            <a:r>
              <a:rPr lang="de-DE" sz="1600" b="0" dirty="0" smtClean="0">
                <a:latin typeface="Arial" panose="020B0604020202020204" pitchFamily="34" charset="0"/>
                <a:cs typeface="Arial" panose="020B0604020202020204" pitchFamily="34" charset="0"/>
              </a:rPr>
              <a:t>‚ALLES-ODER NICHTS‘: der arbeiter erhält eine pauschalsumme von L, wenn er </a:t>
            </a:r>
            <a:r>
              <a:rPr lang="de-DE" sz="1600" b="0" cap="none" dirty="0" smtClean="0">
                <a:latin typeface="Arial" panose="020B0604020202020204" pitchFamily="34" charset="0"/>
                <a:cs typeface="Arial" panose="020B0604020202020204" pitchFamily="34" charset="0"/>
              </a:rPr>
              <a:t>e = e* </a:t>
            </a:r>
            <a:r>
              <a:rPr lang="de-DE" sz="1600" b="0" dirty="0" smtClean="0">
                <a:latin typeface="Arial" panose="020B0604020202020204" pitchFamily="34" charset="0"/>
                <a:cs typeface="Arial" panose="020B0604020202020204" pitchFamily="34" charset="0"/>
              </a:rPr>
              <a:t>als leistungsniveau wählt. entscheidet sich der arbeiter für </a:t>
            </a:r>
            <a:r>
              <a:rPr lang="de-DE" sz="1600" b="0" cap="none" dirty="0">
                <a:latin typeface="Arial" panose="020B0604020202020204" pitchFamily="34" charset="0"/>
                <a:cs typeface="Arial" panose="020B0604020202020204" pitchFamily="34" charset="0"/>
              </a:rPr>
              <a:t>e </a:t>
            </a:r>
            <a:r>
              <a:rPr lang="de-DE" sz="1600" b="0" cap="none" dirty="0" smtClean="0">
                <a:latin typeface="Arial" panose="020B0604020202020204" pitchFamily="34" charset="0"/>
                <a:cs typeface="Arial" panose="020B0604020202020204" pitchFamily="34" charset="0"/>
              </a:rPr>
              <a:t>≠ </a:t>
            </a:r>
            <a:r>
              <a:rPr lang="de-DE" sz="1600" b="0" cap="none" dirty="0">
                <a:latin typeface="Arial" panose="020B0604020202020204" pitchFamily="34" charset="0"/>
                <a:cs typeface="Arial" panose="020B0604020202020204" pitchFamily="34" charset="0"/>
              </a:rPr>
              <a:t>e</a:t>
            </a:r>
            <a:r>
              <a:rPr lang="de-DE" sz="1600" b="0" cap="none" dirty="0" smtClean="0">
                <a:latin typeface="Arial" panose="020B0604020202020204" pitchFamily="34" charset="0"/>
                <a:cs typeface="Arial" panose="020B0604020202020204" pitchFamily="34" charset="0"/>
              </a:rPr>
              <a:t>*, ERHÄLT ER NICHTS. DANN IST SEIN NUTZEN -</a:t>
            </a:r>
            <a:r>
              <a:rPr lang="de-DE" sz="1600" b="0" cap="none" dirty="0">
                <a:latin typeface="Arial" panose="020B0604020202020204" pitchFamily="34" charset="0"/>
                <a:cs typeface="Arial" panose="020B0604020202020204" pitchFamily="34" charset="0"/>
              </a:rPr>
              <a:t> c</a:t>
            </a:r>
            <a:r>
              <a:rPr lang="de-DE" sz="1600" b="0" cap="none" dirty="0" smtClean="0">
                <a:latin typeface="Arial" panose="020B0604020202020204" pitchFamily="34" charset="0"/>
                <a:cs typeface="Arial" panose="020B0604020202020204" pitchFamily="34" charset="0"/>
              </a:rPr>
              <a:t>‘(e), DER ARBEITER WIRD SICH DAHER FÜR </a:t>
            </a:r>
            <a:r>
              <a:rPr lang="de-DE" sz="1600" b="0" cap="none" dirty="0">
                <a:latin typeface="Arial" panose="020B0604020202020204" pitchFamily="34" charset="0"/>
                <a:cs typeface="Arial" panose="020B0604020202020204" pitchFamily="34" charset="0"/>
              </a:rPr>
              <a:t>e = e* </a:t>
            </a:r>
            <a:r>
              <a:rPr lang="de-DE" sz="1600" b="0" cap="none" dirty="0" smtClean="0">
                <a:latin typeface="Arial" panose="020B0604020202020204" pitchFamily="34" charset="0"/>
                <a:cs typeface="Arial" panose="020B0604020202020204" pitchFamily="34" charset="0"/>
              </a:rPr>
              <a:t>ENTSCHEIDEN</a:t>
            </a:r>
            <a:r>
              <a:rPr lang="de-DE" sz="1600" b="0" dirty="0" smtClean="0">
                <a:latin typeface="Arial" panose="020B0604020202020204" pitchFamily="34" charset="0"/>
                <a:cs typeface="Arial" panose="020B0604020202020204" pitchFamily="34" charset="0"/>
              </a:rPr>
              <a:t>.</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L WIRD WIEDER SO GEWÄHLT, DASS DIE PARTIZIPATION DES ARBEITERS GESICHERT IST. </a:t>
            </a:r>
          </a:p>
          <a:p>
            <a:r>
              <a:rPr lang="de-DE" sz="1600" b="0" dirty="0" smtClean="0">
                <a:latin typeface="Arial" panose="020B0604020202020204" pitchFamily="34" charset="0"/>
                <a:cs typeface="Arial" panose="020B0604020202020204" pitchFamily="34" charset="0"/>
              </a:rPr>
              <a:t>DIE GEMEINSAMKEIT ALL DIESER EFFIZIENTEN Anreizschemata besteht darin, dass der arbeiter vollkommenen anspruch auf das residualeinkommen hat.</a:t>
            </a:r>
            <a:endParaRPr lang="de-DE" sz="1600" b="0" dirty="0">
              <a:latin typeface="Arial" panose="020B0604020202020204" pitchFamily="34" charset="0"/>
              <a:cs typeface="Arial" panose="020B0604020202020204" pitchFamily="34" charset="0"/>
            </a:endParaRPr>
          </a:p>
        </p:txBody>
      </p:sp>
      <p:sp>
        <p:nvSpPr>
          <p:cNvPr id="4" name="Foliennummernplatzhalter 3"/>
          <p:cNvSpPr>
            <a:spLocks noGrp="1"/>
          </p:cNvSpPr>
          <p:nvPr>
            <p:ph type="sldNum" sz="quarter" idx="12"/>
          </p:nvPr>
        </p:nvSpPr>
        <p:spPr/>
        <p:txBody>
          <a:bodyPr/>
          <a:lstStyle/>
          <a:p>
            <a:fld id="{B03C7EDE-C1C1-4A17-8A67-66AA4FFFB732}" type="slidenum">
              <a:rPr lang="de-DE" smtClean="0"/>
              <a:pPr/>
              <a:t>18</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graphicFrame>
        <p:nvGraphicFramePr>
          <p:cNvPr id="6" name="Objekt 5"/>
          <p:cNvGraphicFramePr>
            <a:graphicFrameLocks/>
          </p:cNvGraphicFramePr>
          <p:nvPr>
            <p:extLst>
              <p:ext uri="{D42A27DB-BD31-4B8C-83A1-F6EECF244321}">
                <p14:modId xmlns:p14="http://schemas.microsoft.com/office/powerpoint/2010/main" val="2882799018"/>
              </p:ext>
            </p:extLst>
          </p:nvPr>
        </p:nvGraphicFramePr>
        <p:xfrm>
          <a:off x="3684104" y="2438396"/>
          <a:ext cx="1799397" cy="255795"/>
        </p:xfrm>
        <a:graphic>
          <a:graphicData uri="http://schemas.openxmlformats.org/presentationml/2006/ole">
            <mc:AlternateContent xmlns:mc="http://schemas.openxmlformats.org/markup-compatibility/2006">
              <mc:Choice xmlns:v="urn:schemas-microsoft-com:vml" Requires="v">
                <p:oleObj spid="_x0000_s6186" name="Equation" r:id="rId3" imgW="2085908" imgH="371336" progId="Equation.3">
                  <p:embed/>
                </p:oleObj>
              </mc:Choice>
              <mc:Fallback>
                <p:oleObj name="Equation" r:id="rId3" imgW="2085908" imgH="371336" progId="Equation.3">
                  <p:embed/>
                  <p:pic>
                    <p:nvPicPr>
                      <p:cNvPr id="0" name="Object 2"/>
                      <p:cNvPicPr>
                        <a:picLocks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3684104" y="2438396"/>
                        <a:ext cx="1799397" cy="255795"/>
                      </a:xfrm>
                      <a:prstGeom prst="rect">
                        <a:avLst/>
                      </a:prstGeom>
                      <a:noFill/>
                      <a:ln>
                        <a:noFill/>
                      </a:ln>
                      <a:effectLst/>
                    </p:spPr>
                  </p:pic>
                </p:oleObj>
              </mc:Fallback>
            </mc:AlternateContent>
          </a:graphicData>
        </a:graphic>
      </p:graphicFrame>
      <p:graphicFrame>
        <p:nvGraphicFramePr>
          <p:cNvPr id="7" name="Objekt 6"/>
          <p:cNvGraphicFramePr>
            <a:graphicFrameLocks/>
          </p:cNvGraphicFramePr>
          <p:nvPr>
            <p:extLst>
              <p:ext uri="{D42A27DB-BD31-4B8C-83A1-F6EECF244321}">
                <p14:modId xmlns:p14="http://schemas.microsoft.com/office/powerpoint/2010/main" val="3337144621"/>
              </p:ext>
            </p:extLst>
          </p:nvPr>
        </p:nvGraphicFramePr>
        <p:xfrm>
          <a:off x="3988905" y="2736231"/>
          <a:ext cx="1419087" cy="285266"/>
        </p:xfrm>
        <a:graphic>
          <a:graphicData uri="http://schemas.openxmlformats.org/presentationml/2006/ole">
            <mc:AlternateContent xmlns:mc="http://schemas.openxmlformats.org/markup-compatibility/2006">
              <mc:Choice xmlns:v="urn:schemas-microsoft-com:vml" Requires="v">
                <p:oleObj spid="_x0000_s6187" name="Equation" r:id="rId5" imgW="1571692" imgH="390691" progId="Equation.3">
                  <p:embed/>
                </p:oleObj>
              </mc:Choice>
              <mc:Fallback>
                <p:oleObj name="Equation" r:id="rId5" imgW="1571692" imgH="390691" progId="Equation.3">
                  <p:embed/>
                  <p:pic>
                    <p:nvPicPr>
                      <p:cNvPr id="0" name="Object 3"/>
                      <p:cNvPicPr>
                        <a:picLocks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3988905" y="2736231"/>
                        <a:ext cx="1419087" cy="285266"/>
                      </a:xfrm>
                      <a:prstGeom prst="rect">
                        <a:avLst/>
                      </a:prstGeom>
                      <a:noFill/>
                      <a:ln>
                        <a:noFill/>
                      </a:ln>
                      <a:effectLst/>
                    </p:spPr>
                  </p:pic>
                </p:oleObj>
              </mc:Fallback>
            </mc:AlternateContent>
          </a:graphicData>
        </a:graphic>
      </p:graphicFrame>
    </p:spTree>
    <p:extLst>
      <p:ext uri="{BB962C8B-B14F-4D97-AF65-F5344CB8AC3E}">
        <p14:creationId xmlns:p14="http://schemas.microsoft.com/office/powerpoint/2010/main" val="168525964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31350" y="714343"/>
            <a:ext cx="8695857" cy="304647"/>
          </a:xfrm>
        </p:spPr>
        <p:txBody>
          <a:bodyPr/>
          <a:lstStyle/>
          <a:p>
            <a:r>
              <a:rPr lang="de-DE" dirty="0" smtClean="0"/>
              <a:t>Asymmetrische Information auf märkten</a:t>
            </a:r>
            <a:endParaRPr lang="de-DE" dirty="0"/>
          </a:p>
        </p:txBody>
      </p:sp>
      <p:sp>
        <p:nvSpPr>
          <p:cNvPr id="3" name="Inhaltsplatzhalter 2"/>
          <p:cNvSpPr>
            <a:spLocks noGrp="1"/>
          </p:cNvSpPr>
          <p:nvPr>
            <p:ph idx="1"/>
          </p:nvPr>
        </p:nvSpPr>
        <p:spPr>
          <a:xfrm>
            <a:off x="734055" y="1205948"/>
            <a:ext cx="8697417" cy="5022574"/>
          </a:xfrm>
        </p:spPr>
        <p:txBody>
          <a:bodyPr/>
          <a:lstStyle/>
          <a:p>
            <a:r>
              <a:rPr lang="de-DE" sz="1600" b="0" dirty="0" smtClean="0">
                <a:latin typeface="Arial" panose="020B0604020202020204" pitchFamily="34" charset="0"/>
                <a:cs typeface="Arial" panose="020B0604020202020204" pitchFamily="34" charset="0"/>
              </a:rPr>
              <a:t>Wenn auf einem markt die eine oder andere Seite unvollständig informiert ist, so sprechen wir von märkten mit unvollständiger information. </a:t>
            </a:r>
          </a:p>
          <a:p>
            <a:r>
              <a:rPr lang="de-DE" sz="1600" b="0" dirty="0" smtClean="0">
                <a:latin typeface="Arial" panose="020B0604020202020204" pitchFamily="34" charset="0"/>
                <a:cs typeface="Arial" panose="020B0604020202020204" pitchFamily="34" charset="0"/>
              </a:rPr>
              <a:t>Wenn auf solchen märkten eine seite besser informiert ist als die andere, dann handelt es sich um märkte mit asymmetrischer information. </a:t>
            </a:r>
          </a:p>
          <a:p>
            <a:r>
              <a:rPr lang="de-DE" sz="1600" b="0" dirty="0" smtClean="0">
                <a:latin typeface="Arial" panose="020B0604020202020204" pitchFamily="34" charset="0"/>
                <a:cs typeface="Arial" panose="020B0604020202020204" pitchFamily="34" charset="0"/>
              </a:rPr>
              <a:t>beispiele: eine arzt weiß mehr über die medizinischen leistungen als 	    die patientin;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eine sich versichernde person weiß mehr über ihre risiken 	    als die versicherungsgesellschaft;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der verkäufer eines autos kennt dessen zustand besser als 	    der käufer. </a:t>
            </a:r>
          </a:p>
          <a:p>
            <a:r>
              <a:rPr lang="de-DE" sz="1600" b="0" dirty="0" smtClean="0">
                <a:latin typeface="Arial" panose="020B0604020202020204" pitchFamily="34" charset="0"/>
                <a:cs typeface="Arial" panose="020B0604020202020204" pitchFamily="34" charset="0"/>
              </a:rPr>
              <a:t>Vier bereiche werden untersucht: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negative auslese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signale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„moral hazard“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anreize </a:t>
            </a:r>
          </a:p>
          <a:p>
            <a:endParaRPr lang="de-DE" b="0" dirty="0" smtClean="0"/>
          </a:p>
          <a:p>
            <a:endParaRPr lang="de-DE" b="0" dirty="0"/>
          </a:p>
        </p:txBody>
      </p:sp>
      <p:sp>
        <p:nvSpPr>
          <p:cNvPr id="4" name="Foliennummernplatzhalter 3"/>
          <p:cNvSpPr>
            <a:spLocks noGrp="1"/>
          </p:cNvSpPr>
          <p:nvPr>
            <p:ph type="sldNum" sz="quarter" idx="12"/>
          </p:nvPr>
        </p:nvSpPr>
        <p:spPr/>
        <p:txBody>
          <a:bodyPr/>
          <a:lstStyle/>
          <a:p>
            <a:fld id="{B03C7EDE-C1C1-4A17-8A67-66AA4FFFB732}" type="slidenum">
              <a:rPr lang="de-DE" smtClean="0"/>
              <a:pPr/>
              <a:t>2</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spTree>
    <p:extLst>
      <p:ext uri="{BB962C8B-B14F-4D97-AF65-F5344CB8AC3E}">
        <p14:creationId xmlns:p14="http://schemas.microsoft.com/office/powerpoint/2010/main" val="405345236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60560" y="1020571"/>
            <a:ext cx="8695857" cy="370908"/>
          </a:xfrm>
        </p:spPr>
        <p:txBody>
          <a:bodyPr/>
          <a:lstStyle/>
          <a:p>
            <a:r>
              <a:rPr lang="en-GB" dirty="0" err="1" smtClean="0"/>
              <a:t>Ein</a:t>
            </a:r>
            <a:r>
              <a:rPr lang="en-GB" dirty="0" smtClean="0"/>
              <a:t> </a:t>
            </a:r>
            <a:r>
              <a:rPr lang="en-GB" dirty="0" err="1" smtClean="0"/>
              <a:t>gebrauchtwagenmarkt</a:t>
            </a:r>
            <a:r>
              <a:rPr lang="en-GB" dirty="0" smtClean="0"/>
              <a:t> </a:t>
            </a:r>
            <a:r>
              <a:rPr lang="en-GB" dirty="0" err="1" smtClean="0"/>
              <a:t>bei</a:t>
            </a:r>
            <a:r>
              <a:rPr lang="en-GB" dirty="0" smtClean="0"/>
              <a:t> </a:t>
            </a:r>
            <a:r>
              <a:rPr lang="en-GB" dirty="0" err="1" smtClean="0"/>
              <a:t>vollständiger</a:t>
            </a:r>
            <a:r>
              <a:rPr lang="en-GB" dirty="0" smtClean="0"/>
              <a:t> information</a:t>
            </a:r>
            <a:endParaRPr lang="en-GB" dirty="0"/>
          </a:p>
        </p:txBody>
      </p:sp>
      <p:sp>
        <p:nvSpPr>
          <p:cNvPr id="3" name="Inhaltsplatzhalter 2"/>
          <p:cNvSpPr>
            <a:spLocks noGrp="1"/>
          </p:cNvSpPr>
          <p:nvPr>
            <p:ph idx="1"/>
          </p:nvPr>
        </p:nvSpPr>
        <p:spPr>
          <a:xfrm>
            <a:off x="787063" y="1563757"/>
            <a:ext cx="8697417" cy="4637019"/>
          </a:xfrm>
        </p:spPr>
        <p:txBody>
          <a:bodyPr/>
          <a:lstStyle/>
          <a:p>
            <a:r>
              <a:rPr lang="de-DE" b="0" dirty="0" smtClean="0"/>
              <a:t/>
            </a:r>
            <a:br>
              <a:rPr lang="de-DE" b="0" dirty="0" smtClean="0"/>
            </a:br>
            <a:r>
              <a:rPr lang="de-DE" sz="1600" b="0" dirty="0" smtClean="0">
                <a:latin typeface="Arial" panose="020B0604020202020204" pitchFamily="34" charset="0"/>
                <a:cs typeface="Arial" panose="020B0604020202020204" pitchFamily="34" charset="0"/>
              </a:rPr>
              <a:t>Auf einem gebrauchtwagenmarkt gibt es zwei arten von autos:</a:t>
            </a:r>
          </a:p>
          <a:p>
            <a:r>
              <a:rPr lang="de-DE" sz="1600" b="0" dirty="0" smtClean="0">
                <a:latin typeface="Arial" panose="020B0604020202020204" pitchFamily="34" charset="0"/>
                <a:cs typeface="Arial" panose="020B0604020202020204" pitchFamily="34" charset="0"/>
              </a:rPr>
              <a:t>	‚lemons‘ – Autos schlechter qualität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‚plums‘ – autos guter qualität</a:t>
            </a:r>
          </a:p>
          <a:p>
            <a:r>
              <a:rPr lang="de-DE" sz="1600" b="0" dirty="0" smtClean="0">
                <a:latin typeface="Arial" panose="020B0604020202020204" pitchFamily="34" charset="0"/>
                <a:cs typeface="Arial" panose="020B0604020202020204" pitchFamily="34" charset="0"/>
              </a:rPr>
              <a:t>Jeder besitzer einer ‚lemon‘ wird €1.000 akzeptieren, die käufer sind bereit, dafür maximal €1.200 zu zahlen.</a:t>
            </a:r>
          </a:p>
          <a:p>
            <a:r>
              <a:rPr lang="de-DE" sz="1600" b="0" dirty="0" smtClean="0">
                <a:latin typeface="Arial" panose="020B0604020202020204" pitchFamily="34" charset="0"/>
                <a:cs typeface="Arial" panose="020B0604020202020204" pitchFamily="34" charset="0"/>
              </a:rPr>
              <a:t>Jeder besitzer einer ‚plum‘ wird für €2.000 verkaufen, die käufer sind bereit, maximal €2.400 zu zahlen. </a:t>
            </a:r>
          </a:p>
          <a:p>
            <a:r>
              <a:rPr lang="de-DE" sz="1600" b="0" dirty="0" smtClean="0">
                <a:latin typeface="Arial" panose="020B0604020202020204" pitchFamily="34" charset="0"/>
                <a:cs typeface="Arial" panose="020B0604020202020204" pitchFamily="34" charset="0"/>
              </a:rPr>
              <a:t>Bei vollständiger information werden die autos zu preisen zwischen €1.000 und €1.200 bzw. zwischen €2.000 und €2.400 verkauft. </a:t>
            </a:r>
          </a:p>
          <a:p>
            <a:r>
              <a:rPr lang="de-DE" sz="1600" b="0" dirty="0" smtClean="0">
                <a:latin typeface="Arial" panose="020B0604020202020204" pitchFamily="34" charset="0"/>
                <a:cs typeface="Arial" panose="020B0604020202020204" pitchFamily="34" charset="0"/>
              </a:rPr>
              <a:t>Welche konsequenzen hat unvollständige information, bei der kein käufer eine ‚lemon‘ von einer ‚plum‘ unterscheiden kann, die besitzer jedoch die qualität ihres autos kennen?</a:t>
            </a:r>
          </a:p>
        </p:txBody>
      </p:sp>
      <p:sp>
        <p:nvSpPr>
          <p:cNvPr id="4" name="Foliennummernplatzhalter 3"/>
          <p:cNvSpPr>
            <a:spLocks noGrp="1"/>
          </p:cNvSpPr>
          <p:nvPr>
            <p:ph type="sldNum" sz="quarter" idx="12"/>
          </p:nvPr>
        </p:nvSpPr>
        <p:spPr/>
        <p:txBody>
          <a:bodyPr/>
          <a:lstStyle/>
          <a:p>
            <a:fld id="{B03C7EDE-C1C1-4A17-8A67-66AA4FFFB732}" type="slidenum">
              <a:rPr lang="de-DE" smtClean="0"/>
              <a:pPr/>
              <a:t>3</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spTree>
    <p:extLst>
      <p:ext uri="{BB962C8B-B14F-4D97-AF65-F5344CB8AC3E}">
        <p14:creationId xmlns:p14="http://schemas.microsoft.com/office/powerpoint/2010/main" val="25225831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87842" y="866777"/>
            <a:ext cx="8695857" cy="370908"/>
          </a:xfrm>
        </p:spPr>
        <p:txBody>
          <a:bodyPr/>
          <a:lstStyle/>
          <a:p>
            <a:r>
              <a:rPr lang="de-DE" dirty="0" smtClean="0"/>
              <a:t>Negative auslese auf dem gebrauchtwagenmarkt</a:t>
            </a:r>
            <a:endParaRPr lang="de-DE" dirty="0"/>
          </a:p>
        </p:txBody>
      </p:sp>
      <p:sp>
        <p:nvSpPr>
          <p:cNvPr id="3" name="Inhaltsplatzhalter 2"/>
          <p:cNvSpPr>
            <a:spLocks noGrp="1"/>
          </p:cNvSpPr>
          <p:nvPr>
            <p:ph idx="1"/>
          </p:nvPr>
        </p:nvSpPr>
        <p:spPr>
          <a:xfrm>
            <a:off x="787063" y="1524001"/>
            <a:ext cx="8697417" cy="4823790"/>
          </a:xfrm>
        </p:spPr>
        <p:txBody>
          <a:bodyPr/>
          <a:lstStyle/>
          <a:p>
            <a:r>
              <a:rPr lang="de-DE" sz="1600" b="0" dirty="0" smtClean="0">
                <a:latin typeface="Arial" panose="020B0604020202020204" pitchFamily="34" charset="0"/>
                <a:cs typeface="Arial" panose="020B0604020202020204" pitchFamily="34" charset="0"/>
              </a:rPr>
              <a:t>Wenn </a:t>
            </a:r>
            <a:r>
              <a:rPr lang="de-DE" sz="1600" b="0" cap="none" dirty="0" smtClean="0">
                <a:latin typeface="Arial" panose="020B0604020202020204" pitchFamily="34" charset="0"/>
                <a:cs typeface="Arial" panose="020B0604020202020204" pitchFamily="34" charset="0"/>
              </a:rPr>
              <a:t>q</a:t>
            </a:r>
            <a:r>
              <a:rPr lang="de-DE" sz="1600" b="0" dirty="0" smtClean="0">
                <a:latin typeface="Arial" panose="020B0604020202020204" pitchFamily="34" charset="0"/>
                <a:cs typeface="Arial" panose="020B0604020202020204" pitchFamily="34" charset="0"/>
              </a:rPr>
              <a:t> der Anteil an ‚plums‘ am markt für gebrauchte autos ist, dann ist der erwartungswert eines autos, EW, für einen käufer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EW = €1.200(1 – </a:t>
            </a:r>
            <a:r>
              <a:rPr lang="de-DE" sz="1600" b="0" cap="none" dirty="0" smtClean="0">
                <a:latin typeface="Arial" panose="020B0604020202020204" pitchFamily="34" charset="0"/>
                <a:cs typeface="Arial" panose="020B0604020202020204" pitchFamily="34" charset="0"/>
              </a:rPr>
              <a:t>q</a:t>
            </a:r>
            <a:r>
              <a:rPr lang="de-DE" sz="1600" b="0" dirty="0" smtClean="0">
                <a:latin typeface="Arial" panose="020B0604020202020204" pitchFamily="34" charset="0"/>
                <a:cs typeface="Arial" panose="020B0604020202020204" pitchFamily="34" charset="0"/>
              </a:rPr>
              <a:t>) + €2.400</a:t>
            </a:r>
            <a:r>
              <a:rPr lang="de-DE" sz="1600" b="0" cap="none" dirty="0" smtClean="0">
                <a:latin typeface="Arial" panose="020B0604020202020204" pitchFamily="34" charset="0"/>
                <a:cs typeface="Arial" panose="020B0604020202020204" pitchFamily="34" charset="0"/>
              </a:rPr>
              <a:t>q</a:t>
            </a:r>
            <a:r>
              <a:rPr lang="de-DE" sz="1600" b="0" dirty="0" smtClean="0">
                <a:latin typeface="Arial" panose="020B0604020202020204" pitchFamily="34" charset="0"/>
                <a:cs typeface="Arial" panose="020B0604020202020204" pitchFamily="34" charset="0"/>
              </a:rPr>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angenommen EW &gt; €2.000. dann kann jeder verkäufer einen preis zwischen €2.000 und €</a:t>
            </a:r>
            <a:r>
              <a:rPr lang="de-DE" sz="1600" b="0" dirty="0" err="1" smtClean="0">
                <a:latin typeface="Arial" panose="020B0604020202020204" pitchFamily="34" charset="0"/>
                <a:cs typeface="Arial" panose="020B0604020202020204" pitchFamily="34" charset="0"/>
              </a:rPr>
              <a:t>eW</a:t>
            </a:r>
            <a:r>
              <a:rPr lang="de-DE" sz="1600" b="0" dirty="0" smtClean="0">
                <a:latin typeface="Arial" panose="020B0604020202020204" pitchFamily="34" charset="0"/>
                <a:cs typeface="Arial" panose="020B0604020202020204" pitchFamily="34" charset="0"/>
              </a:rPr>
              <a:t> aushandeln – unabhängig von der Qualität des autoS. </a:t>
            </a:r>
          </a:p>
          <a:p>
            <a:r>
              <a:rPr lang="de-DE" sz="1600" b="0" dirty="0" smtClean="0">
                <a:latin typeface="Arial" panose="020B0604020202020204" pitchFamily="34" charset="0"/>
                <a:cs typeface="Arial" panose="020B0604020202020204" pitchFamily="34" charset="0"/>
              </a:rPr>
              <a:t>Alle Tauschgewinne auf diesem markt werden ausgeschöpft.</a:t>
            </a:r>
          </a:p>
          <a:p>
            <a:r>
              <a:rPr lang="de-DE" sz="1600" b="0" dirty="0" smtClean="0">
                <a:latin typeface="Arial" panose="020B0604020202020204" pitchFamily="34" charset="0"/>
                <a:cs typeface="Arial" panose="020B0604020202020204" pitchFamily="34" charset="0"/>
              </a:rPr>
              <a:t>Wenn jedoch </a:t>
            </a:r>
            <a:r>
              <a:rPr lang="de-DE" sz="1600" b="0" dirty="0" err="1" smtClean="0">
                <a:latin typeface="Arial" panose="020B0604020202020204" pitchFamily="34" charset="0"/>
                <a:cs typeface="Arial" panose="020B0604020202020204" pitchFamily="34" charset="0"/>
              </a:rPr>
              <a:t>eW</a:t>
            </a:r>
            <a:r>
              <a:rPr lang="de-DE" sz="1600" b="0" dirty="0" smtClean="0">
                <a:latin typeface="Arial" panose="020B0604020202020204" pitchFamily="34" charset="0"/>
                <a:cs typeface="Arial" panose="020B0604020202020204" pitchFamily="34" charset="0"/>
              </a:rPr>
              <a:t> &lt; €2.000, dann wird jeder BESITZER einer ‚</a:t>
            </a:r>
            <a:r>
              <a:rPr lang="de-DE" sz="1600" b="0" dirty="0" err="1" smtClean="0">
                <a:latin typeface="Arial" panose="020B0604020202020204" pitchFamily="34" charset="0"/>
                <a:cs typeface="Arial" panose="020B0604020202020204" pitchFamily="34" charset="0"/>
              </a:rPr>
              <a:t>plum</a:t>
            </a:r>
            <a:r>
              <a:rPr lang="de-DE" sz="1600" b="0" dirty="0" smtClean="0">
                <a:latin typeface="Arial" panose="020B0604020202020204" pitchFamily="34" charset="0"/>
                <a:cs typeface="Arial" panose="020B0604020202020204" pitchFamily="34" charset="0"/>
              </a:rPr>
              <a:t>‘ aus dem Markt ausscheiden.</a:t>
            </a:r>
          </a:p>
          <a:p>
            <a:r>
              <a:rPr lang="de-DE" sz="1600" b="0" dirty="0" smtClean="0">
                <a:latin typeface="Arial" panose="020B0604020202020204" pitchFamily="34" charset="0"/>
                <a:cs typeface="Arial" panose="020B0604020202020204" pitchFamily="34" charset="0"/>
              </a:rPr>
              <a:t>Da nur mehr ‚lemons‘ auf dem markt sind, werden potenzielle käufer maximal €1.200 zahlen wollen, es werden also nur ‚lemons‘ verkauft. </a:t>
            </a:r>
          </a:p>
          <a:p>
            <a:r>
              <a:rPr lang="de-DE" sz="1600" b="0" dirty="0" smtClean="0">
                <a:latin typeface="Arial" panose="020B0604020202020204" pitchFamily="34" charset="0"/>
                <a:cs typeface="Arial" panose="020B0604020202020204" pitchFamily="34" charset="0"/>
              </a:rPr>
              <a:t>Durch die verdrängung der ‚plums‘ werden die tauschgewinne reduziert. </a:t>
            </a:r>
          </a:p>
          <a:p>
            <a:endParaRPr lang="de-DE" b="0" dirty="0"/>
          </a:p>
        </p:txBody>
      </p:sp>
      <p:sp>
        <p:nvSpPr>
          <p:cNvPr id="4" name="Foliennummernplatzhalter 3"/>
          <p:cNvSpPr>
            <a:spLocks noGrp="1"/>
          </p:cNvSpPr>
          <p:nvPr>
            <p:ph type="sldNum" sz="quarter" idx="12"/>
          </p:nvPr>
        </p:nvSpPr>
        <p:spPr/>
        <p:txBody>
          <a:bodyPr/>
          <a:lstStyle/>
          <a:p>
            <a:fld id="{B03C7EDE-C1C1-4A17-8A67-66AA4FFFB732}" type="slidenum">
              <a:rPr lang="de-DE" smtClean="0"/>
              <a:pPr/>
              <a:t>4</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spTree>
    <p:extLst>
      <p:ext uri="{BB962C8B-B14F-4D97-AF65-F5344CB8AC3E}">
        <p14:creationId xmlns:p14="http://schemas.microsoft.com/office/powerpoint/2010/main" val="337379082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73810" y="691501"/>
            <a:ext cx="8695857" cy="497205"/>
          </a:xfrm>
        </p:spPr>
        <p:txBody>
          <a:bodyPr/>
          <a:lstStyle/>
          <a:p>
            <a:r>
              <a:rPr lang="de-DE" dirty="0" smtClean="0"/>
              <a:t>Negative auslese: Verdrängung, unterscheidungs- und vereinigungsgleichgewicht </a:t>
            </a:r>
            <a:endParaRPr lang="de-DE" dirty="0"/>
          </a:p>
        </p:txBody>
      </p:sp>
      <p:sp>
        <p:nvSpPr>
          <p:cNvPr id="3" name="Inhaltsplatzhalter 2"/>
          <p:cNvSpPr>
            <a:spLocks noGrp="1"/>
          </p:cNvSpPr>
          <p:nvPr>
            <p:ph idx="1"/>
          </p:nvPr>
        </p:nvSpPr>
        <p:spPr>
          <a:xfrm>
            <a:off x="773810" y="1364973"/>
            <a:ext cx="8847267" cy="4850297"/>
          </a:xfrm>
        </p:spPr>
        <p:txBody>
          <a:bodyPr/>
          <a:lstStyle/>
          <a:p>
            <a:r>
              <a:rPr lang="de-DE" sz="1600" b="0" dirty="0" smtClean="0">
                <a:latin typeface="Arial" panose="020B0604020202020204" pitchFamily="34" charset="0"/>
                <a:cs typeface="Arial" panose="020B0604020202020204" pitchFamily="34" charset="0"/>
              </a:rPr>
              <a:t>Wie viele ‚lemons‘ dürfen maximal auf dem markt sein, damit es zu keiner verdrängung kommt?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Die käufer sind nur dann bereit, mindestens €2.000 </a:t>
            </a:r>
            <a:r>
              <a:rPr lang="de-DE" sz="1600" b="0" dirty="0">
                <a:latin typeface="Arial" panose="020B0604020202020204" pitchFamily="34" charset="0"/>
                <a:cs typeface="Arial" panose="020B0604020202020204" pitchFamily="34" charset="0"/>
              </a:rPr>
              <a:t>für ein auto </a:t>
            </a:r>
            <a:r>
              <a:rPr lang="de-DE" sz="1600" b="0" dirty="0" smtClean="0">
                <a:latin typeface="Arial" panose="020B0604020202020204" pitchFamily="34" charset="0"/>
                <a:cs typeface="Arial" panose="020B0604020202020204" pitchFamily="34" charset="0"/>
              </a:rPr>
              <a:t>zu zahlen, wenn </a:t>
            </a:r>
          </a:p>
          <a:p>
            <a:r>
              <a:rPr lang="de-DE" sz="1600" b="0" dirty="0">
                <a:latin typeface="Arial" panose="020B0604020202020204" pitchFamily="34" charset="0"/>
                <a:cs typeface="Arial" panose="020B0604020202020204" pitchFamily="34" charset="0"/>
              </a:rPr>
              <a:t>	EW = </a:t>
            </a:r>
            <a:r>
              <a:rPr lang="de-DE" sz="1600" b="0" dirty="0" smtClean="0">
                <a:latin typeface="Arial" panose="020B0604020202020204" pitchFamily="34" charset="0"/>
                <a:cs typeface="Arial" panose="020B0604020202020204" pitchFamily="34" charset="0"/>
              </a:rPr>
              <a:t>€1.200(1 </a:t>
            </a:r>
            <a:r>
              <a:rPr lang="de-DE" sz="1600" b="0" dirty="0">
                <a:latin typeface="Arial" panose="020B0604020202020204" pitchFamily="34" charset="0"/>
                <a:cs typeface="Arial" panose="020B0604020202020204" pitchFamily="34" charset="0"/>
              </a:rPr>
              <a:t>– </a:t>
            </a:r>
            <a:r>
              <a:rPr lang="de-DE" sz="1600" b="0" cap="none" dirty="0">
                <a:latin typeface="Arial" panose="020B0604020202020204" pitchFamily="34" charset="0"/>
                <a:cs typeface="Arial" panose="020B0604020202020204" pitchFamily="34" charset="0"/>
              </a:rPr>
              <a:t>q</a:t>
            </a:r>
            <a:r>
              <a:rPr lang="de-DE" sz="1600" b="0" dirty="0">
                <a:latin typeface="Arial" panose="020B0604020202020204" pitchFamily="34" charset="0"/>
                <a:cs typeface="Arial" panose="020B0604020202020204" pitchFamily="34" charset="0"/>
              </a:rPr>
              <a:t>) + </a:t>
            </a:r>
            <a:r>
              <a:rPr lang="de-DE" sz="1600" b="0" dirty="0" smtClean="0">
                <a:latin typeface="Arial" panose="020B0604020202020204" pitchFamily="34" charset="0"/>
                <a:cs typeface="Arial" panose="020B0604020202020204" pitchFamily="34" charset="0"/>
              </a:rPr>
              <a:t>€2.400</a:t>
            </a:r>
            <a:r>
              <a:rPr lang="de-DE" sz="1600" b="0" cap="none" dirty="0" smtClean="0">
                <a:latin typeface="Arial" panose="020B0604020202020204" pitchFamily="34" charset="0"/>
                <a:cs typeface="Arial" panose="020B0604020202020204" pitchFamily="34" charset="0"/>
              </a:rPr>
              <a:t>q </a:t>
            </a:r>
            <a:r>
              <a:rPr lang="de-DE" sz="1600" b="0" u="sng" cap="none" dirty="0" smtClean="0">
                <a:latin typeface="Arial" panose="020B0604020202020204" pitchFamily="34" charset="0"/>
                <a:cs typeface="Arial" panose="020B0604020202020204" pitchFamily="34" charset="0"/>
              </a:rPr>
              <a:t>&gt;</a:t>
            </a:r>
            <a:r>
              <a:rPr lang="de-DE" sz="1600" b="0" cap="none" dirty="0" smtClean="0">
                <a:latin typeface="Arial" panose="020B0604020202020204" pitchFamily="34" charset="0"/>
                <a:cs typeface="Arial" panose="020B0604020202020204" pitchFamily="34" charset="0"/>
              </a:rPr>
              <a:t> €2.000 </a:t>
            </a:r>
          </a:p>
          <a:p>
            <a:r>
              <a:rPr lang="de-DE" sz="1600" b="0" cap="none" dirty="0" smtClean="0">
                <a:latin typeface="Arial" panose="020B0604020202020204" pitchFamily="34" charset="0"/>
                <a:cs typeface="Arial" panose="020B0604020202020204" pitchFamily="34" charset="0"/>
              </a:rPr>
              <a:t>DAS IMPLIZIERT, DASS </a:t>
            </a:r>
            <a:r>
              <a:rPr lang="de-DE" sz="1600" b="0" cap="none" dirty="0">
                <a:latin typeface="Arial" panose="020B0604020202020204" pitchFamily="34" charset="0"/>
                <a:cs typeface="Arial" panose="020B0604020202020204" pitchFamily="34" charset="0"/>
              </a:rPr>
              <a:t>q </a:t>
            </a:r>
            <a:r>
              <a:rPr lang="de-DE" sz="1600" b="0" u="sng" cap="none" dirty="0">
                <a:latin typeface="Arial" panose="020B0604020202020204" pitchFamily="34" charset="0"/>
                <a:cs typeface="Arial" panose="020B0604020202020204" pitchFamily="34" charset="0"/>
              </a:rPr>
              <a:t>&gt;</a:t>
            </a:r>
            <a:r>
              <a:rPr lang="de-DE" sz="1600" b="0" cap="none" dirty="0">
                <a:latin typeface="Arial" panose="020B0604020202020204" pitchFamily="34" charset="0"/>
                <a:cs typeface="Arial" panose="020B0604020202020204" pitchFamily="34" charset="0"/>
              </a:rPr>
              <a:t> </a:t>
            </a:r>
            <a:r>
              <a:rPr lang="de-DE" sz="1600" b="0" cap="none" dirty="0" smtClean="0">
                <a:latin typeface="Arial" panose="020B0604020202020204" pitchFamily="34" charset="0"/>
                <a:cs typeface="Arial" panose="020B0604020202020204" pitchFamily="34" charset="0"/>
              </a:rPr>
              <a:t>2/3 SEIN MUSS, WAS BEDEUTET, DASS NUR ‚LEMONS‘ GEHANDELT WERDEN, WENN AUF DIESEM MARKT MIT ASYMMETRISCHER INFORMATION MEHR ALS 1/3 DER ANGEBOTENEN AUTOS ‚LEMONS‘ SIND. </a:t>
            </a:r>
          </a:p>
          <a:p>
            <a:r>
              <a:rPr lang="de-DE" sz="1600" b="0" cap="none" dirty="0" smtClean="0">
                <a:latin typeface="Arial" panose="020B0604020202020204" pitchFamily="34" charset="0"/>
                <a:cs typeface="Arial" panose="020B0604020202020204" pitchFamily="34" charset="0"/>
              </a:rPr>
              <a:t>EIN MARKTGLEICHGEWICHT, BEI DEM BEIDE ARTEN VON AUTOS GEHANDELT WERDEN, DIE VON DEN KÄUFERN NICHT UNTERSCHIEDEN WERDEN KÖNNEN, IST EIN </a:t>
            </a:r>
            <a:r>
              <a:rPr lang="de-DE" sz="1600" b="0" u="sng" cap="none" dirty="0" smtClean="0">
                <a:latin typeface="Arial" panose="020B0604020202020204" pitchFamily="34" charset="0"/>
                <a:cs typeface="Arial" panose="020B0604020202020204" pitchFamily="34" charset="0"/>
              </a:rPr>
              <a:t>VEREINIGUNGSGLEICHGEWICHT</a:t>
            </a:r>
            <a:r>
              <a:rPr lang="de-DE" sz="1600" b="0" cap="none" dirty="0" smtClean="0">
                <a:latin typeface="Arial" panose="020B0604020202020204" pitchFamily="34" charset="0"/>
                <a:cs typeface="Arial" panose="020B0604020202020204" pitchFamily="34" charset="0"/>
              </a:rPr>
              <a:t>.</a:t>
            </a:r>
          </a:p>
          <a:p>
            <a:r>
              <a:rPr lang="de-DE" sz="1600" b="0" cap="none" dirty="0">
                <a:latin typeface="Arial" panose="020B0604020202020204" pitchFamily="34" charset="0"/>
                <a:cs typeface="Arial" panose="020B0604020202020204" pitchFamily="34" charset="0"/>
              </a:rPr>
              <a:t>EIN MARKTGLEICHGEWICHT, BEI </a:t>
            </a:r>
            <a:r>
              <a:rPr lang="de-DE" sz="1600" b="0" cap="none" dirty="0" smtClean="0">
                <a:latin typeface="Arial" panose="020B0604020202020204" pitchFamily="34" charset="0"/>
                <a:cs typeface="Arial" panose="020B0604020202020204" pitchFamily="34" charset="0"/>
              </a:rPr>
              <a:t>DEM NUR EINE DER BEIDEN ARTEN VON AUTOS GEHANDELT WIRD, ODER BEIDE ARTEN GEHANDELT UND VON DEN KÄUFERN UNTERSCHIEDEN WERDEN KÖNNEN, IST EIN </a:t>
            </a:r>
            <a:r>
              <a:rPr lang="de-DE" sz="1600" b="0" u="sng" cap="none" dirty="0" smtClean="0">
                <a:latin typeface="Arial" panose="020B0604020202020204" pitchFamily="34" charset="0"/>
                <a:cs typeface="Arial" panose="020B0604020202020204" pitchFamily="34" charset="0"/>
              </a:rPr>
              <a:t>UNTERSCHEIDUNGSGLEICHGEWICHT</a:t>
            </a:r>
            <a:r>
              <a:rPr lang="de-DE" sz="1600" b="0" cap="none" dirty="0" smtClean="0">
                <a:latin typeface="Arial" panose="020B0604020202020204" pitchFamily="34" charset="0"/>
                <a:cs typeface="Arial" panose="020B0604020202020204" pitchFamily="34" charset="0"/>
              </a:rPr>
              <a:t>.</a:t>
            </a:r>
            <a:endParaRPr lang="de-DE" sz="1600" b="0" dirty="0">
              <a:latin typeface="Arial" panose="020B0604020202020204" pitchFamily="34" charset="0"/>
              <a:cs typeface="Arial" panose="020B0604020202020204" pitchFamily="34" charset="0"/>
            </a:endParaRPr>
          </a:p>
        </p:txBody>
      </p:sp>
      <p:sp>
        <p:nvSpPr>
          <p:cNvPr id="4" name="Foliennummernplatzhalter 3"/>
          <p:cNvSpPr>
            <a:spLocks noGrp="1"/>
          </p:cNvSpPr>
          <p:nvPr>
            <p:ph type="sldNum" sz="quarter" idx="12"/>
          </p:nvPr>
        </p:nvSpPr>
        <p:spPr/>
        <p:txBody>
          <a:bodyPr/>
          <a:lstStyle/>
          <a:p>
            <a:fld id="{B03C7EDE-C1C1-4A17-8A67-66AA4FFFB732}" type="slidenum">
              <a:rPr lang="de-DE" smtClean="0"/>
              <a:pPr/>
              <a:t>5</a:t>
            </a:fld>
            <a:endParaRPr lang="de-DE" dirty="0"/>
          </a:p>
        </p:txBody>
      </p:sp>
      <p:sp>
        <p:nvSpPr>
          <p:cNvPr id="5" name="Datumsplatzhalter 4"/>
          <p:cNvSpPr>
            <a:spLocks noGrp="1"/>
          </p:cNvSpPr>
          <p:nvPr>
            <p:ph type="dt" sz="half" idx="2"/>
          </p:nvPr>
        </p:nvSpPr>
        <p:spPr/>
        <p:txBody>
          <a:bodyPr/>
          <a:lstStyle/>
          <a:p>
            <a:r>
              <a:rPr lang="de-DE" dirty="0" err="1" smtClean="0"/>
              <a:t>Varian</a:t>
            </a:r>
            <a:r>
              <a:rPr lang="de-DE" dirty="0" smtClean="0"/>
              <a:t>: Grundzüge der Mikroökonomik 9. A. De </a:t>
            </a:r>
            <a:r>
              <a:rPr lang="de-DE" dirty="0" err="1" smtClean="0"/>
              <a:t>Gruyter</a:t>
            </a:r>
            <a:r>
              <a:rPr lang="de-DE" dirty="0" smtClean="0"/>
              <a:t> Oldenbourg 2016. ISBN 978-3-11-044093-5</a:t>
            </a:r>
            <a:endParaRPr lang="de-DE" dirty="0"/>
          </a:p>
        </p:txBody>
      </p:sp>
    </p:spTree>
    <p:extLst>
      <p:ext uri="{BB962C8B-B14F-4D97-AF65-F5344CB8AC3E}">
        <p14:creationId xmlns:p14="http://schemas.microsoft.com/office/powerpoint/2010/main" val="41468465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83205" y="983530"/>
            <a:ext cx="8695857" cy="331151"/>
          </a:xfrm>
        </p:spPr>
        <p:txBody>
          <a:bodyPr/>
          <a:lstStyle/>
          <a:p>
            <a:r>
              <a:rPr lang="de-DE" dirty="0" smtClean="0"/>
              <a:t>Negative auslese und entscheidung über die qualität </a:t>
            </a:r>
            <a:endParaRPr lang="de-DE" dirty="0"/>
          </a:p>
        </p:txBody>
      </p:sp>
      <p:sp>
        <p:nvSpPr>
          <p:cNvPr id="3" name="Inhaltsplatzhalter 2"/>
          <p:cNvSpPr>
            <a:spLocks noGrp="1"/>
          </p:cNvSpPr>
          <p:nvPr>
            <p:ph idx="1"/>
          </p:nvPr>
        </p:nvSpPr>
        <p:spPr>
          <a:xfrm>
            <a:off x="813567" y="1643270"/>
            <a:ext cx="8697417" cy="4598505"/>
          </a:xfrm>
        </p:spPr>
        <p:txBody>
          <a:bodyPr/>
          <a:lstStyle/>
          <a:p>
            <a:r>
              <a:rPr lang="de-DE" sz="1600" b="0" dirty="0" smtClean="0">
                <a:latin typeface="Arial" panose="020B0604020202020204" pitchFamily="34" charset="0"/>
                <a:cs typeface="Arial" panose="020B0604020202020204" pitchFamily="34" charset="0"/>
              </a:rPr>
              <a:t>Angenommen es gibt zwei typen von regenschirmen, solche von hoher und SOLCHE VON niedriger qualität. </a:t>
            </a:r>
          </a:p>
          <a:p>
            <a:r>
              <a:rPr lang="de-DE" sz="1600" b="0" dirty="0" smtClean="0">
                <a:latin typeface="Arial" panose="020B0604020202020204" pitchFamily="34" charset="0"/>
                <a:cs typeface="Arial" panose="020B0604020202020204" pitchFamily="34" charset="0"/>
              </a:rPr>
              <a:t>Regenschirme von hoher qualität werden von den käufern mit €14 bewertet, solche von niedriger qualität mit €8. </a:t>
            </a:r>
          </a:p>
          <a:p>
            <a:r>
              <a:rPr lang="de-DE" sz="1600" b="0" dirty="0" smtClean="0">
                <a:latin typeface="Arial" panose="020B0604020202020204" pitchFamily="34" charset="0"/>
                <a:cs typeface="Arial" panose="020B0604020202020204" pitchFamily="34" charset="0"/>
              </a:rPr>
              <a:t>Vor dem kauf können die </a:t>
            </a:r>
            <a:r>
              <a:rPr lang="de-DE" sz="1600" b="0" dirty="0" err="1" smtClean="0">
                <a:latin typeface="Arial" panose="020B0604020202020204" pitchFamily="34" charset="0"/>
                <a:cs typeface="Arial" panose="020B0604020202020204" pitchFamily="34" charset="0"/>
              </a:rPr>
              <a:t>käufer</a:t>
            </a:r>
            <a:r>
              <a:rPr lang="de-DE" sz="1600" b="0" dirty="0" smtClean="0">
                <a:latin typeface="Arial" panose="020B0604020202020204" pitchFamily="34" charset="0"/>
                <a:cs typeface="Arial" panose="020B0604020202020204" pitchFamily="34" charset="0"/>
              </a:rPr>
              <a:t> die qualität nicht beurteilen. </a:t>
            </a:r>
          </a:p>
          <a:p>
            <a:r>
              <a:rPr lang="de-DE" sz="1600" b="0" dirty="0" smtClean="0">
                <a:latin typeface="Arial" panose="020B0604020202020204" pitchFamily="34" charset="0"/>
                <a:cs typeface="Arial" panose="020B0604020202020204" pitchFamily="34" charset="0"/>
              </a:rPr>
              <a:t>Grenzkosten der produktion sind €11 für schirme von hoher qualität</a:t>
            </a:r>
            <a:r>
              <a:rPr lang="de-DE" sz="1600" b="0" dirty="0">
                <a:latin typeface="Arial" panose="020B0604020202020204" pitchFamily="34" charset="0"/>
                <a:cs typeface="Arial" panose="020B0604020202020204" pitchFamily="34" charset="0"/>
              </a:rPr>
              <a:t> </a:t>
            </a:r>
            <a:r>
              <a:rPr lang="de-DE" sz="1600" b="0" dirty="0" smtClean="0">
                <a:latin typeface="Arial" panose="020B0604020202020204" pitchFamily="34" charset="0"/>
                <a:cs typeface="Arial" panose="020B0604020202020204" pitchFamily="34" charset="0"/>
              </a:rPr>
              <a:t>und €10 für solche niedriger qualität. </a:t>
            </a:r>
          </a:p>
          <a:p>
            <a:r>
              <a:rPr lang="de-DE" sz="1600" b="0" dirty="0" smtClean="0">
                <a:latin typeface="Arial" panose="020B0604020202020204" pitchFamily="34" charset="0"/>
                <a:cs typeface="Arial" panose="020B0604020202020204" pitchFamily="34" charset="0"/>
              </a:rPr>
              <a:t>Wenn jeder verkäufer nur regenschirme von hoher qualität herstellt, wird jeder käufer €14 zahlen und der verkäufer einen Gewinn pro schirm von €3 erzielen.</a:t>
            </a:r>
          </a:p>
          <a:p>
            <a:r>
              <a:rPr lang="de-DE" sz="1600" b="0" dirty="0" smtClean="0">
                <a:latin typeface="Arial" panose="020B0604020202020204" pitchFamily="34" charset="0"/>
                <a:cs typeface="Arial" panose="020B0604020202020204" pitchFamily="34" charset="0"/>
              </a:rPr>
              <a:t>Wenn jedoch ein verkäufer regenschirme niedriger qualität herstellt, für den die käufer weiterhin €14 zahlen, dann wird sein gewinn auf €4 steigen.</a:t>
            </a:r>
            <a:endParaRPr lang="de-DE" sz="1600" b="0" dirty="0">
              <a:latin typeface="Arial" panose="020B0604020202020204" pitchFamily="34" charset="0"/>
              <a:cs typeface="Arial" panose="020B0604020202020204" pitchFamily="34" charset="0"/>
            </a:endParaRPr>
          </a:p>
        </p:txBody>
      </p:sp>
      <p:sp>
        <p:nvSpPr>
          <p:cNvPr id="4" name="Foliennummernplatzhalter 3"/>
          <p:cNvSpPr>
            <a:spLocks noGrp="1"/>
          </p:cNvSpPr>
          <p:nvPr>
            <p:ph type="sldNum" sz="quarter" idx="12"/>
          </p:nvPr>
        </p:nvSpPr>
        <p:spPr/>
        <p:txBody>
          <a:bodyPr/>
          <a:lstStyle/>
          <a:p>
            <a:fld id="{B03C7EDE-C1C1-4A17-8A67-66AA4FFFB732}" type="slidenum">
              <a:rPr lang="de-DE" smtClean="0"/>
              <a:pPr/>
              <a:t>6</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spTree>
    <p:extLst>
      <p:ext uri="{BB962C8B-B14F-4D97-AF65-F5344CB8AC3E}">
        <p14:creationId xmlns:p14="http://schemas.microsoft.com/office/powerpoint/2010/main" val="257752386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81645" y="1005304"/>
            <a:ext cx="8695857" cy="291394"/>
          </a:xfrm>
        </p:spPr>
        <p:txBody>
          <a:bodyPr/>
          <a:lstStyle/>
          <a:p>
            <a:r>
              <a:rPr lang="de-DE" dirty="0" smtClean="0"/>
              <a:t>NEGATIVE AUSLESE UND Existenz von gleichgewichten (1) </a:t>
            </a:r>
            <a:endParaRPr lang="de-DE" dirty="0"/>
          </a:p>
        </p:txBody>
      </p:sp>
      <p:sp>
        <p:nvSpPr>
          <p:cNvPr id="3" name="Inhaltsplatzhalter 2"/>
          <p:cNvSpPr>
            <a:spLocks noGrp="1"/>
          </p:cNvSpPr>
          <p:nvPr>
            <p:ph idx="1"/>
          </p:nvPr>
        </p:nvSpPr>
        <p:spPr>
          <a:xfrm>
            <a:off x="787063" y="1616765"/>
            <a:ext cx="8697417" cy="4584011"/>
          </a:xfrm>
        </p:spPr>
        <p:txBody>
          <a:bodyPr/>
          <a:lstStyle/>
          <a:p>
            <a:r>
              <a:rPr lang="de-DE" sz="1600" b="0" dirty="0" smtClean="0">
                <a:latin typeface="Arial" panose="020B0604020202020204" pitchFamily="34" charset="0"/>
                <a:cs typeface="Arial" panose="020B0604020202020204" pitchFamily="34" charset="0"/>
              </a:rPr>
              <a:t>Es gibt kein Marktgleichgewicht, bei dem nur Regenschirme hoher qualität gehandelt werden. </a:t>
            </a:r>
          </a:p>
          <a:p>
            <a:r>
              <a:rPr lang="de-DE" sz="1600" b="0" dirty="0" smtClean="0">
                <a:latin typeface="Arial" panose="020B0604020202020204" pitchFamily="34" charset="0"/>
                <a:cs typeface="Arial" panose="020B0604020202020204" pitchFamily="34" charset="0"/>
              </a:rPr>
              <a:t>Ebenso gibt es kein gleichgewicht, bei dem nur regenschirme niedriger qualität gehandelt werden: die käufer zahlen nur €8 für einen regenschirm niedriger qualität, die grenzkosten der produktion betragen jedoch €10.</a:t>
            </a:r>
          </a:p>
          <a:p>
            <a:r>
              <a:rPr lang="de-DE" sz="1600" b="0" dirty="0" smtClean="0">
                <a:latin typeface="Arial" panose="020B0604020202020204" pitchFamily="34" charset="0"/>
                <a:cs typeface="Arial" panose="020B0604020202020204" pitchFamily="34" charset="0"/>
              </a:rPr>
              <a:t>Nun erzeugt ein Anteil von </a:t>
            </a:r>
            <a:r>
              <a:rPr lang="de-DE" sz="1600" b="0" cap="none" dirty="0" smtClean="0">
                <a:latin typeface="Arial" panose="020B0604020202020204" pitchFamily="34" charset="0"/>
                <a:cs typeface="Arial" panose="020B0604020202020204" pitchFamily="34" charset="0"/>
              </a:rPr>
              <a:t>q</a:t>
            </a:r>
            <a:r>
              <a:rPr lang="de-DE" sz="1600" b="0" dirty="0" smtClean="0">
                <a:latin typeface="Arial" panose="020B0604020202020204" pitchFamily="34" charset="0"/>
                <a:cs typeface="Arial" panose="020B0604020202020204" pitchFamily="34" charset="0"/>
              </a:rPr>
              <a:t> unternehmen schirme von hoher qualität, der erwartungswert seitens der Käufer für einen Schirm ist dann </a:t>
            </a:r>
          </a:p>
          <a:p>
            <a:r>
              <a:rPr lang="de-DE" sz="1600" b="0" dirty="0">
                <a:latin typeface="Arial" panose="020B0604020202020204" pitchFamily="34" charset="0"/>
                <a:cs typeface="Arial" panose="020B0604020202020204" pitchFamily="34" charset="0"/>
              </a:rPr>
              <a:t>	</a:t>
            </a:r>
            <a:r>
              <a:rPr lang="de-DE" sz="1600" b="0" dirty="0" err="1" smtClean="0">
                <a:latin typeface="Arial" panose="020B0604020202020204" pitchFamily="34" charset="0"/>
                <a:cs typeface="Arial" panose="020B0604020202020204" pitchFamily="34" charset="0"/>
              </a:rPr>
              <a:t>ew</a:t>
            </a:r>
            <a:r>
              <a:rPr lang="de-DE" sz="1600" b="0" dirty="0" smtClean="0">
                <a:latin typeface="Arial" panose="020B0604020202020204" pitchFamily="34" charset="0"/>
                <a:cs typeface="Arial" panose="020B0604020202020204" pitchFamily="34" charset="0"/>
              </a:rPr>
              <a:t> = 14 + 8(1 – </a:t>
            </a:r>
            <a:r>
              <a:rPr lang="de-DE" sz="1600" b="0" cap="none" dirty="0">
                <a:latin typeface="Arial" panose="020B0604020202020204" pitchFamily="34" charset="0"/>
                <a:cs typeface="Arial" panose="020B0604020202020204" pitchFamily="34" charset="0"/>
              </a:rPr>
              <a:t>q</a:t>
            </a:r>
            <a:r>
              <a:rPr lang="de-DE" sz="1600" b="0" dirty="0" smtClean="0">
                <a:latin typeface="Arial" panose="020B0604020202020204" pitchFamily="34" charset="0"/>
                <a:cs typeface="Arial" panose="020B0604020202020204" pitchFamily="34" charset="0"/>
              </a:rPr>
              <a:t>) = 8 + 6</a:t>
            </a:r>
            <a:r>
              <a:rPr lang="de-DE" sz="1600" b="0" cap="none" dirty="0" smtClean="0">
                <a:latin typeface="Arial" panose="020B0604020202020204" pitchFamily="34" charset="0"/>
                <a:cs typeface="Arial" panose="020B0604020202020204" pitchFamily="34" charset="0"/>
              </a:rPr>
              <a:t>q.</a:t>
            </a:r>
          </a:p>
          <a:p>
            <a:r>
              <a:rPr lang="de-DE" sz="1600" b="0" cap="none" dirty="0" smtClean="0">
                <a:latin typeface="Arial" panose="020B0604020202020204" pitchFamily="34" charset="0"/>
                <a:cs typeface="Arial" panose="020B0604020202020204" pitchFamily="34" charset="0"/>
              </a:rPr>
              <a:t>DA DIE PRODUZENTEN DER HOCHWERTIGEN SCHIRME ZUMINDEST IHRE PRODUKTIONSKOSTEN ERLÖSEN MÜSSEN, MUSS FÜR EIN VEREINIGUNGSGLEICHGEWICHT GELTEN </a:t>
            </a:r>
            <a:br>
              <a:rPr lang="de-DE" sz="1600" b="0" cap="none" dirty="0" smtClean="0">
                <a:latin typeface="Arial" panose="020B0604020202020204" pitchFamily="34" charset="0"/>
                <a:cs typeface="Arial" panose="020B0604020202020204" pitchFamily="34" charset="0"/>
              </a:rPr>
            </a:br>
            <a:r>
              <a:rPr lang="de-DE" sz="1600" b="0" cap="none" dirty="0">
                <a:latin typeface="Arial" panose="020B0604020202020204" pitchFamily="34" charset="0"/>
                <a:cs typeface="Arial" panose="020B0604020202020204" pitchFamily="34" charset="0"/>
              </a:rPr>
              <a:t>	</a:t>
            </a:r>
            <a:r>
              <a:rPr lang="de-DE" sz="1600" b="0" cap="none" dirty="0" smtClean="0">
                <a:latin typeface="Arial" panose="020B0604020202020204" pitchFamily="34" charset="0"/>
                <a:cs typeface="Arial" panose="020B0604020202020204" pitchFamily="34" charset="0"/>
              </a:rPr>
              <a:t>				EW = </a:t>
            </a:r>
            <a:r>
              <a:rPr lang="de-DE" sz="1600" b="0" dirty="0">
                <a:latin typeface="Arial" panose="020B0604020202020204" pitchFamily="34" charset="0"/>
                <a:cs typeface="Arial" panose="020B0604020202020204" pitchFamily="34" charset="0"/>
              </a:rPr>
              <a:t>8 + </a:t>
            </a:r>
            <a:r>
              <a:rPr lang="de-DE" sz="1600" b="0" dirty="0" smtClean="0">
                <a:latin typeface="Arial" panose="020B0604020202020204" pitchFamily="34" charset="0"/>
                <a:cs typeface="Arial" panose="020B0604020202020204" pitchFamily="34" charset="0"/>
              </a:rPr>
              <a:t>6</a:t>
            </a:r>
            <a:r>
              <a:rPr lang="de-DE" sz="1600" b="0" cap="none" dirty="0" smtClean="0">
                <a:latin typeface="Arial" panose="020B0604020202020204" pitchFamily="34" charset="0"/>
                <a:cs typeface="Arial" panose="020B0604020202020204" pitchFamily="34" charset="0"/>
              </a:rPr>
              <a:t>q </a:t>
            </a:r>
            <a:r>
              <a:rPr lang="de-DE" sz="1600" b="0" u="sng" cap="none" dirty="0" smtClean="0">
                <a:latin typeface="Arial" panose="020B0604020202020204" pitchFamily="34" charset="0"/>
                <a:cs typeface="Arial" panose="020B0604020202020204" pitchFamily="34" charset="0"/>
              </a:rPr>
              <a:t>&gt;</a:t>
            </a:r>
            <a:r>
              <a:rPr lang="de-DE" sz="1600" b="0" cap="none" dirty="0" smtClean="0">
                <a:latin typeface="Arial" panose="020B0604020202020204" pitchFamily="34" charset="0"/>
                <a:cs typeface="Arial" panose="020B0604020202020204" pitchFamily="34" charset="0"/>
              </a:rPr>
              <a:t> 11 ODER q </a:t>
            </a:r>
            <a:r>
              <a:rPr lang="de-DE" sz="1600" b="0" u="sng" cap="none" dirty="0" smtClean="0">
                <a:latin typeface="Arial" panose="020B0604020202020204" pitchFamily="34" charset="0"/>
                <a:cs typeface="Arial" panose="020B0604020202020204" pitchFamily="34" charset="0"/>
              </a:rPr>
              <a:t>&gt;</a:t>
            </a:r>
            <a:r>
              <a:rPr lang="de-DE" sz="1600" b="0" cap="none" dirty="0" smtClean="0">
                <a:latin typeface="Arial" panose="020B0604020202020204" pitchFamily="34" charset="0"/>
                <a:cs typeface="Arial" panose="020B0604020202020204" pitchFamily="34" charset="0"/>
              </a:rPr>
              <a:t> 1/2.</a:t>
            </a:r>
            <a:endParaRPr lang="de-DE" sz="1600" b="0" cap="none" dirty="0">
              <a:latin typeface="Arial" panose="020B0604020202020204" pitchFamily="34" charset="0"/>
              <a:cs typeface="Arial" panose="020B0604020202020204" pitchFamily="34" charset="0"/>
            </a:endParaRPr>
          </a:p>
        </p:txBody>
      </p:sp>
      <p:sp>
        <p:nvSpPr>
          <p:cNvPr id="4" name="Foliennummernplatzhalter 3"/>
          <p:cNvSpPr>
            <a:spLocks noGrp="1"/>
          </p:cNvSpPr>
          <p:nvPr>
            <p:ph type="sldNum" sz="quarter" idx="12"/>
          </p:nvPr>
        </p:nvSpPr>
        <p:spPr/>
        <p:txBody>
          <a:bodyPr/>
          <a:lstStyle/>
          <a:p>
            <a:fld id="{B03C7EDE-C1C1-4A17-8A67-66AA4FFFB732}" type="slidenum">
              <a:rPr lang="de-DE" smtClean="0"/>
              <a:pPr/>
              <a:t>7</a:t>
            </a:fld>
            <a:endParaRPr lang="de-DE" dirty="0"/>
          </a:p>
        </p:txBody>
      </p:sp>
      <p:sp>
        <p:nvSpPr>
          <p:cNvPr id="5" name="Datumsplatzhalter 4"/>
          <p:cNvSpPr>
            <a:spLocks noGrp="1"/>
          </p:cNvSpPr>
          <p:nvPr>
            <p:ph type="dt" sz="half" idx="2"/>
          </p:nvPr>
        </p:nvSpPr>
        <p:spPr/>
        <p:txBody>
          <a:bodyPr/>
          <a:lstStyle/>
          <a:p>
            <a:r>
              <a:rPr lang="de-DE" dirty="0" err="1" smtClean="0"/>
              <a:t>Varian</a:t>
            </a:r>
            <a:r>
              <a:rPr lang="de-DE" dirty="0" smtClean="0"/>
              <a:t>: Grundzüge der Mikroökonomik 9. A. De </a:t>
            </a:r>
            <a:r>
              <a:rPr lang="de-DE" dirty="0" err="1" smtClean="0"/>
              <a:t>Gruyter</a:t>
            </a:r>
            <a:r>
              <a:rPr lang="de-DE" dirty="0" smtClean="0"/>
              <a:t> Oldenbourg 2016. ISBN 978-3-11-044093-5</a:t>
            </a:r>
            <a:endParaRPr lang="de-DE" dirty="0"/>
          </a:p>
        </p:txBody>
      </p:sp>
    </p:spTree>
    <p:extLst>
      <p:ext uri="{BB962C8B-B14F-4D97-AF65-F5344CB8AC3E}">
        <p14:creationId xmlns:p14="http://schemas.microsoft.com/office/powerpoint/2010/main" val="154157742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13568" y="1060327"/>
            <a:ext cx="8695857" cy="344403"/>
          </a:xfrm>
        </p:spPr>
        <p:txBody>
          <a:bodyPr/>
          <a:lstStyle/>
          <a:p>
            <a:r>
              <a:rPr lang="de-DE" dirty="0"/>
              <a:t>NEGATIVE AUSLESE UND Existenz von gleichgewichten </a:t>
            </a:r>
            <a:r>
              <a:rPr lang="de-DE" dirty="0" smtClean="0"/>
              <a:t>(2) </a:t>
            </a:r>
            <a:endParaRPr lang="de-DE" dirty="0"/>
          </a:p>
        </p:txBody>
      </p:sp>
      <p:sp>
        <p:nvSpPr>
          <p:cNvPr id="3" name="Inhaltsplatzhalter 2"/>
          <p:cNvSpPr>
            <a:spLocks noGrp="1"/>
          </p:cNvSpPr>
          <p:nvPr>
            <p:ph idx="1"/>
          </p:nvPr>
        </p:nvSpPr>
        <p:spPr>
          <a:xfrm>
            <a:off x="787063" y="1828799"/>
            <a:ext cx="8697417" cy="4161183"/>
          </a:xfrm>
        </p:spPr>
        <p:txBody>
          <a:bodyPr/>
          <a:lstStyle/>
          <a:p>
            <a:r>
              <a:rPr lang="de-DE" sz="1600" b="0" dirty="0" smtClean="0">
                <a:latin typeface="Arial" panose="020B0604020202020204" pitchFamily="34" charset="0"/>
                <a:cs typeface="Arial" panose="020B0604020202020204" pitchFamily="34" charset="0"/>
              </a:rPr>
              <a:t>Für ein vereinigungsgleichgewicht müssen also zumindest die Hälfte der hersteller schirme von hoher qualität erzeugen. </a:t>
            </a:r>
          </a:p>
          <a:p>
            <a:r>
              <a:rPr lang="de-DE" sz="1600" b="0" dirty="0" smtClean="0">
                <a:latin typeface="Arial" panose="020B0604020202020204" pitchFamily="34" charset="0"/>
                <a:cs typeface="Arial" panose="020B0604020202020204" pitchFamily="34" charset="0"/>
              </a:rPr>
              <a:t>Nun kann aber solch ein hersteller zur produktion von regenschirmen niedrIger qualität wechseln und damit seinen gewinn pro schirm um €1 steigern. </a:t>
            </a:r>
          </a:p>
          <a:p>
            <a:r>
              <a:rPr lang="de-DE" sz="1600" b="0" dirty="0" smtClean="0">
                <a:latin typeface="Arial" panose="020B0604020202020204" pitchFamily="34" charset="0"/>
                <a:cs typeface="Arial" panose="020B0604020202020204" pitchFamily="34" charset="0"/>
              </a:rPr>
              <a:t>Da alle unternehmer dieselbe überlegung anstellen können, werden die schirme hoher qualität vom markt verschwinden.</a:t>
            </a:r>
          </a:p>
          <a:p>
            <a:r>
              <a:rPr lang="de-DE" sz="1600" b="0" dirty="0" smtClean="0">
                <a:latin typeface="Arial" panose="020B0604020202020204" pitchFamily="34" charset="0"/>
                <a:cs typeface="Arial" panose="020B0604020202020204" pitchFamily="34" charset="0"/>
              </a:rPr>
              <a:t>Da jedoch die käufer für diese schirme nur €8 zu zahlen bereit sind, werden auch diese schirme vom markt verschwinden.</a:t>
            </a:r>
          </a:p>
          <a:p>
            <a:r>
              <a:rPr lang="de-DE" sz="1600" b="0" dirty="0" smtClean="0">
                <a:latin typeface="Arial" panose="020B0604020202020204" pitchFamily="34" charset="0"/>
                <a:cs typeface="Arial" panose="020B0604020202020204" pitchFamily="34" charset="0"/>
              </a:rPr>
              <a:t>Durch negative auslese wird es also kein gleichgewicht – weder mit einer noch mit beiden qualitäten von regenschirmen – geben. Negative auslese hat den markt völlig zerstört! </a:t>
            </a:r>
          </a:p>
        </p:txBody>
      </p:sp>
      <p:sp>
        <p:nvSpPr>
          <p:cNvPr id="4" name="Foliennummernplatzhalter 3"/>
          <p:cNvSpPr>
            <a:spLocks noGrp="1"/>
          </p:cNvSpPr>
          <p:nvPr>
            <p:ph type="sldNum" sz="quarter" idx="12"/>
          </p:nvPr>
        </p:nvSpPr>
        <p:spPr/>
        <p:txBody>
          <a:bodyPr/>
          <a:lstStyle/>
          <a:p>
            <a:fld id="{B03C7EDE-C1C1-4A17-8A67-66AA4FFFB732}" type="slidenum">
              <a:rPr lang="de-DE" smtClean="0"/>
              <a:pPr/>
              <a:t>8</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spTree>
    <p:extLst>
      <p:ext uri="{BB962C8B-B14F-4D97-AF65-F5344CB8AC3E}">
        <p14:creationId xmlns:p14="http://schemas.microsoft.com/office/powerpoint/2010/main" val="227763315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dirty="0" smtClean="0"/>
              <a:t>signale</a:t>
            </a:r>
            <a:endParaRPr lang="de-DE" dirty="0"/>
          </a:p>
        </p:txBody>
      </p:sp>
      <p:sp>
        <p:nvSpPr>
          <p:cNvPr id="3" name="Inhaltsplatzhalter 2"/>
          <p:cNvSpPr>
            <a:spLocks noGrp="1"/>
          </p:cNvSpPr>
          <p:nvPr>
            <p:ph idx="1"/>
          </p:nvPr>
        </p:nvSpPr>
        <p:spPr/>
        <p:txBody>
          <a:bodyPr/>
          <a:lstStyle/>
          <a:p>
            <a:endParaRPr lang="de-DE" b="0" dirty="0" smtClean="0"/>
          </a:p>
          <a:p>
            <a:r>
              <a:rPr lang="de-DE" sz="1600" b="0" dirty="0" smtClean="0">
                <a:latin typeface="Arial" panose="020B0604020202020204" pitchFamily="34" charset="0"/>
                <a:cs typeface="Arial" panose="020B0604020202020204" pitchFamily="34" charset="0"/>
              </a:rPr>
              <a:t>Grundgedanke: Verbesserung des Informationsdefizits auf märkten mit asymmetrischer Information.</a:t>
            </a:r>
          </a:p>
          <a:p>
            <a:r>
              <a:rPr lang="de-DE" sz="1600" b="0" dirty="0" smtClean="0">
                <a:latin typeface="Arial" panose="020B0604020202020204" pitchFamily="34" charset="0"/>
                <a:cs typeface="Arial" panose="020B0604020202020204" pitchFamily="34" charset="0"/>
              </a:rPr>
              <a:t>Möglichkeiten: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garantien,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a:r>
            <a:br>
              <a:rPr lang="de-DE" sz="1600" b="0" dirty="0" smtClean="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Mitgliedschaft bei berufsorganisationen, </a:t>
            </a:r>
            <a:r>
              <a:rPr lang="de-DE" sz="1600" b="0" dirty="0">
                <a:latin typeface="Arial" panose="020B0604020202020204" pitchFamily="34" charset="0"/>
                <a:cs typeface="Arial" panose="020B0604020202020204" pitchFamily="34" charset="0"/>
              </a:rPr>
              <a:t/>
            </a:r>
            <a:br>
              <a:rPr lang="de-DE" sz="1600" b="0" dirty="0">
                <a:latin typeface="Arial" panose="020B0604020202020204" pitchFamily="34" charset="0"/>
                <a:cs typeface="Arial" panose="020B0604020202020204" pitchFamily="34" charset="0"/>
              </a:rPr>
            </a:br>
            <a:r>
              <a:rPr lang="de-DE" sz="1600" b="0" dirty="0">
                <a:latin typeface="Arial" panose="020B0604020202020204" pitchFamily="34" charset="0"/>
                <a:cs typeface="Arial" panose="020B0604020202020204" pitchFamily="34" charset="0"/>
              </a:rPr>
              <a:t/>
            </a:r>
            <a:br>
              <a:rPr lang="de-DE" sz="1600" b="0" dirty="0">
                <a:latin typeface="Arial" panose="020B0604020202020204" pitchFamily="34" charset="0"/>
                <a:cs typeface="Arial" panose="020B0604020202020204" pitchFamily="34" charset="0"/>
              </a:rPr>
            </a:br>
            <a:r>
              <a:rPr lang="de-DE" sz="1600" b="0" dirty="0" smtClean="0">
                <a:latin typeface="Arial" panose="020B0604020202020204" pitchFamily="34" charset="0"/>
                <a:cs typeface="Arial" panose="020B0604020202020204" pitchFamily="34" charset="0"/>
              </a:rPr>
              <a:t>	referenzen von bisherigen Kunden/Klienten usw. </a:t>
            </a:r>
          </a:p>
          <a:p>
            <a:r>
              <a:rPr lang="de-DE" sz="1600" b="0" dirty="0" smtClean="0">
                <a:latin typeface="Arial" panose="020B0604020202020204" pitchFamily="34" charset="0"/>
                <a:cs typeface="Arial" panose="020B0604020202020204" pitchFamily="34" charset="0"/>
              </a:rPr>
              <a:t>Im folgenden eine analyse am beispiel eines arbeitsmarkts.</a:t>
            </a:r>
          </a:p>
        </p:txBody>
      </p:sp>
      <p:sp>
        <p:nvSpPr>
          <p:cNvPr id="4" name="Foliennummernplatzhalter 3"/>
          <p:cNvSpPr>
            <a:spLocks noGrp="1"/>
          </p:cNvSpPr>
          <p:nvPr>
            <p:ph type="sldNum" sz="quarter" idx="12"/>
          </p:nvPr>
        </p:nvSpPr>
        <p:spPr/>
        <p:txBody>
          <a:bodyPr/>
          <a:lstStyle/>
          <a:p>
            <a:fld id="{B03C7EDE-C1C1-4A17-8A67-66AA4FFFB732}" type="slidenum">
              <a:rPr lang="de-DE" smtClean="0"/>
              <a:pPr/>
              <a:t>9</a:t>
            </a:fld>
            <a:endParaRPr lang="de-DE" dirty="0"/>
          </a:p>
        </p:txBody>
      </p:sp>
      <p:sp>
        <p:nvSpPr>
          <p:cNvPr id="5" name="Datumsplatzhalter 4"/>
          <p:cNvSpPr>
            <a:spLocks noGrp="1"/>
          </p:cNvSpPr>
          <p:nvPr>
            <p:ph type="dt" sz="half" idx="2"/>
          </p:nvPr>
        </p:nvSpPr>
        <p:spPr/>
        <p:txBody>
          <a:bodyPr/>
          <a:lstStyle/>
          <a:p>
            <a:r>
              <a:rPr lang="de-DE" smtClean="0"/>
              <a:t>Varian: Grundzüge der Mikroökonomik 9. A. De Gruyter Oldenbourg 2016. ISBN 978-3-11-044093-5</a:t>
            </a:r>
            <a:endParaRPr lang="de-DE" dirty="0"/>
          </a:p>
        </p:txBody>
      </p:sp>
    </p:spTree>
    <p:extLst>
      <p:ext uri="{BB962C8B-B14F-4D97-AF65-F5344CB8AC3E}">
        <p14:creationId xmlns:p14="http://schemas.microsoft.com/office/powerpoint/2010/main" val="2398378167"/>
      </p:ext>
    </p:extLst>
  </p:cSld>
  <p:clrMapOvr>
    <a:masterClrMapping/>
  </p:clrMapOvr>
  <p:timing>
    <p:tnLst>
      <p:par>
        <p:cTn id="1" dur="indefinite" restart="never" nodeType="tmRoot"/>
      </p:par>
    </p:tnLst>
  </p:timing>
</p:sld>
</file>

<file path=ppt/theme/theme1.xml><?xml version="1.0" encoding="utf-8"?>
<a:theme xmlns:a="http://schemas.openxmlformats.org/drawingml/2006/main" name="2015_deGruyter_ppt_screen_template_Arial">
  <a:themeElements>
    <a:clrScheme name="deGruyter-2015">
      <a:dk1>
        <a:srgbClr val="000000"/>
      </a:dk1>
      <a:lt1>
        <a:srgbClr val="FFFFFF"/>
      </a:lt1>
      <a:dk2>
        <a:srgbClr val="000000"/>
      </a:dk2>
      <a:lt2>
        <a:srgbClr val="FFFFFF"/>
      </a:lt2>
      <a:accent1>
        <a:srgbClr val="B7AD47"/>
      </a:accent1>
      <a:accent2>
        <a:srgbClr val="3F4C6C"/>
      </a:accent2>
      <a:accent3>
        <a:srgbClr val="6C97AE"/>
      </a:accent3>
      <a:accent4>
        <a:srgbClr val="8B5261"/>
      </a:accent4>
      <a:accent5>
        <a:srgbClr val="BDBEBE"/>
      </a:accent5>
      <a:accent6>
        <a:srgbClr val="EB8667"/>
      </a:accent6>
      <a:hlink>
        <a:srgbClr val="595959"/>
      </a:hlink>
      <a:folHlink>
        <a:srgbClr val="3F3F3F"/>
      </a:folHlink>
    </a:clrScheme>
    <a:fontScheme name="DeGruyter_Pitch">
      <a:majorFont>
        <a:latin typeface="Arial"/>
        <a:ea typeface=""/>
        <a:cs typeface=""/>
      </a:majorFont>
      <a:minorFont>
        <a:latin typeface="Times New Roman"/>
        <a:ea typeface=""/>
        <a:cs typeface=""/>
      </a:minorFont>
    </a:fontScheme>
    <a:fmtScheme name="Rauchglas">
      <a:fillStyleLst>
        <a:solidFill>
          <a:schemeClr val="phClr"/>
        </a:solidFill>
        <a:gradFill rotWithShape="1">
          <a:gsLst>
            <a:gs pos="0">
              <a:schemeClr val="phClr">
                <a:tint val="83000"/>
                <a:shade val="100000"/>
                <a:satMod val="100000"/>
              </a:schemeClr>
            </a:gs>
            <a:gs pos="100000">
              <a:schemeClr val="phClr">
                <a:tint val="61000"/>
                <a:alpha val="100000"/>
                <a:satMod val="180000"/>
              </a:schemeClr>
            </a:gs>
          </a:gsLst>
          <a:path path="circle">
            <a:fillToRect l="100000" t="100000" r="100000" b="100000"/>
          </a:path>
        </a:gradFill>
        <a:gradFill rotWithShape="1">
          <a:gsLst>
            <a:gs pos="0">
              <a:schemeClr val="phClr">
                <a:shade val="85000"/>
              </a:schemeClr>
            </a:gs>
            <a:gs pos="100000">
              <a:schemeClr val="phClr">
                <a:tint val="90000"/>
                <a:alpha val="100000"/>
                <a:satMod val="180000"/>
              </a:schemeClr>
            </a:gs>
          </a:gsLst>
          <a:path path="circle">
            <a:fillToRect l="100000" t="100000" r="100000" b="100000"/>
          </a:path>
        </a:gradFill>
      </a:fillStyleLst>
      <a:lnStyleLst>
        <a:ln w="9525" cap="flat" cmpd="sng" algn="ctr">
          <a:solidFill>
            <a:schemeClr val="phClr"/>
          </a:solidFill>
          <a:prstDash val="solid"/>
        </a:ln>
        <a:ln w="10795" cap="flat" cmpd="sng" algn="ctr">
          <a:solidFill>
            <a:schemeClr val="phClr"/>
          </a:solidFill>
          <a:prstDash val="solid"/>
        </a:ln>
        <a:ln w="15240" cap="flat" cmpd="sng" algn="ctr">
          <a:solidFill>
            <a:schemeClr val="phClr">
              <a:tint val="25000"/>
              <a:alpha val="25000"/>
            </a:schemeClr>
          </a:solidFill>
          <a:prstDash val="solid"/>
        </a:ln>
      </a:lnStyleLst>
      <a:effectStyleLst>
        <a:effectStyle>
          <a:effectLst/>
        </a:effectStyle>
        <a:effectStyle>
          <a:effectLst/>
        </a:effectStyle>
        <a:effectStyle>
          <a:effectLst>
            <a:outerShdw blurRad="44450" dist="21590" dir="5400000" rotWithShape="0">
              <a:srgbClr val="000000">
                <a:alpha val="40000"/>
              </a:srgbClr>
            </a:outerShdw>
          </a:effectLst>
          <a:scene3d>
            <a:camera prst="orthographicFront">
              <a:rot lat="0" lon="0" rev="0"/>
            </a:camera>
            <a:lightRig rig="flat" dir="t">
              <a:rot lat="0" lon="0" rev="3600000"/>
            </a:lightRig>
          </a:scene3d>
          <a:sp3d prstMaterial="flat">
            <a:bevelT w="28575" h="41275"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txDef>
      <a:spPr>
        <a:noFill/>
      </a:spPr>
      <a:bodyPr wrap="square" lIns="0" tIns="0" rIns="0" bIns="0" rtlCol="0">
        <a:noAutofit/>
      </a:bodyPr>
      <a:lstStyle>
        <a:defPPr>
          <a:defRPr sz="1200" dirty="0" err="1" smtClean="0"/>
        </a:defPPr>
      </a:lstStyle>
    </a:txDef>
  </a:objectDefaults>
  <a:extraClrSchemeLst/>
  <a:extLst>
    <a:ext uri="{05A4C25C-085E-4340-85A3-A5531E510DB2}">
      <thm15:themeFamily xmlns:thm15="http://schemas.microsoft.com/office/thememl/2012/main" name="DeGruyter_Arial" id="{5316AAEB-0FEC-47CB-B364-E3BD361AD818}" vid="{CA220D4E-E32A-42AD-9495-625EF72F7ED3}"/>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1339</Words>
  <Application>Microsoft Office PowerPoint</Application>
  <PresentationFormat>A4-Papier (210x297 mm)</PresentationFormat>
  <Paragraphs>143</Paragraphs>
  <Slides>18</Slides>
  <Notes>0</Notes>
  <HiddenSlides>0</HiddenSlides>
  <MMClips>0</MMClips>
  <ScaleCrop>false</ScaleCrop>
  <HeadingPairs>
    <vt:vector size="8" baseType="variant">
      <vt:variant>
        <vt:lpstr>Verwendete Schriftarten</vt:lpstr>
      </vt:variant>
      <vt:variant>
        <vt:i4>4</vt:i4>
      </vt:variant>
      <vt:variant>
        <vt:lpstr>Design</vt:lpstr>
      </vt:variant>
      <vt:variant>
        <vt:i4>1</vt:i4>
      </vt:variant>
      <vt:variant>
        <vt:lpstr>Eingebettete OLE-Server</vt:lpstr>
      </vt:variant>
      <vt:variant>
        <vt:i4>2</vt:i4>
      </vt:variant>
      <vt:variant>
        <vt:lpstr>Folientitel</vt:lpstr>
      </vt:variant>
      <vt:variant>
        <vt:i4>18</vt:i4>
      </vt:variant>
    </vt:vector>
  </HeadingPairs>
  <TitlesOfParts>
    <vt:vector size="25" baseType="lpstr">
      <vt:lpstr>Times New Roman</vt:lpstr>
      <vt:lpstr>Arial</vt:lpstr>
      <vt:lpstr>Wingdings 3</vt:lpstr>
      <vt:lpstr>ＭＳ Ｐゴシック</vt:lpstr>
      <vt:lpstr>2015_deGruyter_ppt_screen_template_Arial</vt:lpstr>
      <vt:lpstr>Formel</vt:lpstr>
      <vt:lpstr>Equation</vt:lpstr>
      <vt:lpstr>38. kapitel</vt:lpstr>
      <vt:lpstr>Asymmetrische Information auf märkten</vt:lpstr>
      <vt:lpstr>Ein gebrauchtwagenmarkt bei vollständiger information</vt:lpstr>
      <vt:lpstr>Negative auslese auf dem gebrauchtwagenmarkt</vt:lpstr>
      <vt:lpstr>Negative auslese: Verdrängung, unterscheidungs- und vereinigungsgleichgewicht </vt:lpstr>
      <vt:lpstr>Negative auslese und entscheidung über die qualität </vt:lpstr>
      <vt:lpstr>NEGATIVE AUSLESE UND Existenz von gleichgewichten (1) </vt:lpstr>
      <vt:lpstr>NEGATIVE AUSLESE UND Existenz von gleichgewichten (2) </vt:lpstr>
      <vt:lpstr>signale</vt:lpstr>
      <vt:lpstr>Signale am arbeitsmarkt</vt:lpstr>
      <vt:lpstr>Signale für arbeiter mit hohen fähigkeiten</vt:lpstr>
      <vt:lpstr>SIGNALE – ZUSAMMENFASSUNG </vt:lpstr>
      <vt:lpstr>„Moral hazard“ (1)</vt:lpstr>
      <vt:lpstr>„Moral hazard“ (2)</vt:lpstr>
      <vt:lpstr>anreize</vt:lpstr>
      <vt:lpstr>ANREIZE UND GEWINNMAXIMIERUNG</vt:lpstr>
      <vt:lpstr>Anreizsysteme – Pacht </vt:lpstr>
      <vt:lpstr>ANREIZSYSTEME – LOHNARBEIT und ‚alles-oder-nichts‘</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subject>Arial</dc:subject>
  <dc:creator/>
  <cp:keywords>Pitchbook</cp:keywords>
  <cp:lastModifiedBy/>
  <cp:revision>1</cp:revision>
  <dcterms:created xsi:type="dcterms:W3CDTF">2015-03-16T08:37:03Z</dcterms:created>
  <dcterms:modified xsi:type="dcterms:W3CDTF">2016-08-17T11:29:41Z</dcterms:modified>
</cp:coreProperties>
</file>

<file path=docProps/thumbnail.jpeg>
</file>